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4"/>
  </p:sldMasterIdLst>
  <p:sldIdLst>
    <p:sldId id="257" r:id="rId5"/>
    <p:sldId id="299" r:id="rId6"/>
    <p:sldId id="298" r:id="rId7"/>
    <p:sldId id="275" r:id="rId8"/>
    <p:sldId id="301" r:id="rId9"/>
    <p:sldId id="294" r:id="rId10"/>
    <p:sldId id="295" r:id="rId11"/>
    <p:sldId id="269" r:id="rId12"/>
    <p:sldId id="290" r:id="rId13"/>
    <p:sldId id="267" r:id="rId14"/>
    <p:sldId id="300" r:id="rId15"/>
    <p:sldId id="303" r:id="rId16"/>
    <p:sldId id="304" r:id="rId17"/>
    <p:sldId id="272" r:id="rId18"/>
    <p:sldId id="305" r:id="rId19"/>
    <p:sldId id="273" r:id="rId20"/>
    <p:sldId id="274" r:id="rId21"/>
    <p:sldId id="306" r:id="rId22"/>
    <p:sldId id="276" r:id="rId23"/>
    <p:sldId id="287" r:id="rId24"/>
    <p:sldId id="307" r:id="rId25"/>
    <p:sldId id="279" r:id="rId26"/>
    <p:sldId id="281" r:id="rId27"/>
    <p:sldId id="282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S&#244;&#777;%20la&#768;m%20vi&#234;&#803;c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Over current of Relay</a:t>
            </a:r>
            <a:endParaRPr lang="vi-V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>
        <c:manualLayout>
          <c:layoutTarget val="inner"/>
          <c:xMode val="edge"/>
          <c:yMode val="edge"/>
          <c:x val="0.11076202974628171"/>
          <c:y val="0.18097222222222226"/>
          <c:w val="0.83334908136482944"/>
          <c:h val="0.72088764946048411"/>
        </c:manualLayout>
      </c:layout>
      <c:scatterChart>
        <c:scatterStyle val="lineMarker"/>
        <c:varyColors val="0"/>
        <c:ser>
          <c:idx val="0"/>
          <c:order val="0"/>
          <c:tx>
            <c:v>LT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Trang_tính1!$H$3:$H$8</c:f>
              <c:numCache>
                <c:formatCode>General</c:formatCode>
                <c:ptCount val="6"/>
                <c:pt idx="0">
                  <c:v>0.1</c:v>
                </c:pt>
                <c:pt idx="1">
                  <c:v>0.2</c:v>
                </c:pt>
                <c:pt idx="2">
                  <c:v>0.41</c:v>
                </c:pt>
                <c:pt idx="3">
                  <c:v>0.55000000000000004</c:v>
                </c:pt>
                <c:pt idx="4">
                  <c:v>0.66</c:v>
                </c:pt>
                <c:pt idx="5">
                  <c:v>0.82499999999999996</c:v>
                </c:pt>
              </c:numCache>
            </c:numRef>
          </c:xVal>
          <c:yVal>
            <c:numRef>
              <c:f>Trang_tính1!$I$3:$I$8</c:f>
              <c:numCache>
                <c:formatCode>#,##0</c:formatCode>
                <c:ptCount val="6"/>
                <c:pt idx="0">
                  <c:v>29.393999999999998</c:v>
                </c:pt>
                <c:pt idx="1">
                  <c:v>31.312999999999999</c:v>
                </c:pt>
                <c:pt idx="2">
                  <c:v>34.979999999999997</c:v>
                </c:pt>
                <c:pt idx="3">
                  <c:v>41.72</c:v>
                </c:pt>
                <c:pt idx="4">
                  <c:v>51.558999999999997</c:v>
                </c:pt>
                <c:pt idx="5">
                  <c:v>91.114999999999995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CF1-4595-B4D0-D82E79852822}"/>
            </c:ext>
          </c:extLst>
        </c:ser>
        <c:ser>
          <c:idx val="1"/>
          <c:order val="1"/>
          <c:tx>
            <c:v>TT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Trang_tính1!$H$3:$H$8</c:f>
              <c:numCache>
                <c:formatCode>General</c:formatCode>
                <c:ptCount val="6"/>
                <c:pt idx="0">
                  <c:v>0.1</c:v>
                </c:pt>
                <c:pt idx="1">
                  <c:v>0.2</c:v>
                </c:pt>
                <c:pt idx="2">
                  <c:v>0.41</c:v>
                </c:pt>
                <c:pt idx="3">
                  <c:v>0.55000000000000004</c:v>
                </c:pt>
                <c:pt idx="4">
                  <c:v>0.66</c:v>
                </c:pt>
                <c:pt idx="5">
                  <c:v>0.82499999999999996</c:v>
                </c:pt>
              </c:numCache>
            </c:numRef>
          </c:xVal>
          <c:yVal>
            <c:numRef>
              <c:f>Trang_tính1!$J$3:$J$8</c:f>
              <c:numCache>
                <c:formatCode>#,##0</c:formatCode>
                <c:ptCount val="6"/>
                <c:pt idx="0">
                  <c:v>29.245000000000001</c:v>
                </c:pt>
                <c:pt idx="1">
                  <c:v>30.123000000000001</c:v>
                </c:pt>
                <c:pt idx="2" formatCode="General">
                  <c:v>34.75</c:v>
                </c:pt>
                <c:pt idx="3">
                  <c:v>41.043999999999997</c:v>
                </c:pt>
                <c:pt idx="4">
                  <c:v>49.982999999999997</c:v>
                </c:pt>
                <c:pt idx="5">
                  <c:v>89.215000000000003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CF1-4595-B4D0-D82E79852822}"/>
            </c:ext>
          </c:extLst>
        </c:ser>
        <c:ser>
          <c:idx val="2"/>
          <c:order val="2"/>
          <c:tx>
            <c:v>LT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Trang_tính1!$H$9:$H$14</c:f>
              <c:numCache>
                <c:formatCode>#,##0</c:formatCode>
                <c:ptCount val="6"/>
                <c:pt idx="0" formatCode="General">
                  <c:v>1.21</c:v>
                </c:pt>
                <c:pt idx="1">
                  <c:v>1.8169999999999999</c:v>
                </c:pt>
                <c:pt idx="2" formatCode="General">
                  <c:v>2.4300000000000002</c:v>
                </c:pt>
                <c:pt idx="3" formatCode="General">
                  <c:v>2.76</c:v>
                </c:pt>
                <c:pt idx="4" formatCode="General">
                  <c:v>3.6</c:v>
                </c:pt>
                <c:pt idx="5" formatCode="General">
                  <c:v>4.7</c:v>
                </c:pt>
              </c:numCache>
            </c:numRef>
          </c:xVal>
          <c:yVal>
            <c:numRef>
              <c:f>Trang_tính1!$I$9:$I$14</c:f>
              <c:numCache>
                <c:formatCode>#,##0</c:formatCode>
                <c:ptCount val="6"/>
                <c:pt idx="0">
                  <c:v>60.899000000000001</c:v>
                </c:pt>
                <c:pt idx="1">
                  <c:v>12.379</c:v>
                </c:pt>
                <c:pt idx="2">
                  <c:v>5.8760000000000003</c:v>
                </c:pt>
                <c:pt idx="3" formatCode="General">
                  <c:v>4.3899999999999997</c:v>
                </c:pt>
                <c:pt idx="4" formatCode="General">
                  <c:v>2.4849999999999999</c:v>
                </c:pt>
                <c:pt idx="5" formatCode="General">
                  <c:v>1.464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CF1-4595-B4D0-D82E79852822}"/>
            </c:ext>
          </c:extLst>
        </c:ser>
        <c:ser>
          <c:idx val="3"/>
          <c:order val="3"/>
          <c:tx>
            <c:v>TT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Trang_tính1!$H$9:$H$14</c:f>
              <c:numCache>
                <c:formatCode>#,##0</c:formatCode>
                <c:ptCount val="6"/>
                <c:pt idx="0" formatCode="General">
                  <c:v>1.21</c:v>
                </c:pt>
                <c:pt idx="1">
                  <c:v>1.8169999999999999</c:v>
                </c:pt>
                <c:pt idx="2" formatCode="General">
                  <c:v>2.4300000000000002</c:v>
                </c:pt>
                <c:pt idx="3" formatCode="General">
                  <c:v>2.76</c:v>
                </c:pt>
                <c:pt idx="4" formatCode="General">
                  <c:v>3.6</c:v>
                </c:pt>
                <c:pt idx="5" formatCode="General">
                  <c:v>4.7</c:v>
                </c:pt>
              </c:numCache>
            </c:numRef>
          </c:xVal>
          <c:yVal>
            <c:numRef>
              <c:f>Trang_tính1!$J$9:$J$14</c:f>
              <c:numCache>
                <c:formatCode>General</c:formatCode>
                <c:ptCount val="6"/>
                <c:pt idx="0">
                  <c:v>62.805999999999997</c:v>
                </c:pt>
                <c:pt idx="1">
                  <c:v>13.956</c:v>
                </c:pt>
                <c:pt idx="2">
                  <c:v>6.6120000000000001</c:v>
                </c:pt>
                <c:pt idx="3">
                  <c:v>4.7679999999999998</c:v>
                </c:pt>
                <c:pt idx="4">
                  <c:v>2.7269999999999999</c:v>
                </c:pt>
                <c:pt idx="5">
                  <c:v>1.5780000000000001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CF1-4595-B4D0-D82E798528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228944"/>
        <c:axId val="461224784"/>
      </c:scatterChart>
      <c:valAx>
        <c:axId val="461228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I/Ip</a:t>
                </a:r>
                <a:endParaRPr lang="vi-V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vi-V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461224784"/>
        <c:crosses val="autoZero"/>
        <c:crossBetween val="midCat"/>
      </c:valAx>
      <c:valAx>
        <c:axId val="46122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Time(s)</a:t>
                </a:r>
                <a:endParaRPr lang="vi-V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vi-VN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4612289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ề Bản chiế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74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73B1E9-2B8F-48BF-ABC3-10116FEA9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8F466885-DC71-41A0-9F79-A574D3CE5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9A46261-6B30-43F7-8ED4-70ACDB41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842D-D70F-4B09-8069-C039DE161758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67FB93-0B9D-4EC3-8F40-53B89E7D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D6A7148-5DB9-4988-A075-407EF9A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DB812-A03E-4103-8293-59FFC14E4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4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246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B53CA7-F2B8-430F-BA3F-DD6ECDACC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263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6F082B94-69A7-41D2-B6CE-90830F649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CC677E-AFC2-4C2B-98DA-7207408A4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650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34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ố trí Tùy chỉn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B53CA7-F2B8-430F-BA3F-DD6ECDACC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175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94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ầu trang của Phầ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E8CDB4-EE46-494A-926E-C33D27F26F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65766C2-FC6B-401B-935E-0F6EEEEA0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74110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ố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37D67C3F-3B45-423B-AE56-981FAE24357E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C2541F3-C701-41AD-ABF1-3F6709F6B0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A97BE88-C056-4EAA-B602-A66B6354F7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311530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ội dung với Chú thí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6F082B94-69A7-41D2-B6CE-90830F649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CC677E-AFC2-4C2B-98DA-7207408A4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1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F31DF-E244-4E38-B912-D95C246A08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53A671D5-84E2-49B1-8025-85EEC7745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3085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̉nh với Chú thí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4556E3D7-F78C-4341-912E-91A96BC7B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  <p:sp>
        <p:nvSpPr>
          <p:cNvPr id="15" name="Chart Placeholder 14">
            <a:extLst>
              <a:ext uri="{FF2B5EF4-FFF2-40B4-BE49-F238E27FC236}">
                <a16:creationId xmlns:a16="http://schemas.microsoft.com/office/drawing/2014/main" id="{D4750270-D910-4785-A48C-D75AD66D6F6F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7" name="Table Placeholder 16">
            <a:extLst>
              <a:ext uri="{FF2B5EF4-FFF2-40B4-BE49-F238E27FC236}">
                <a16:creationId xmlns:a16="http://schemas.microsoft.com/office/drawing/2014/main" id="{2A314ABA-75DD-4DC8-8B93-5C6D12CC78E8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410910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Văn bản Dọ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34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3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8" r:id="rId13"/>
    <p:sldLayoutId id="21474837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062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11A943CC-BDF0-4DEF-94E4-F11745C8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0" hangingPunct="0"/>
            <a:r>
              <a:rPr lang="en-US" sz="2800" b="1" dirty="0">
                <a:latin typeface="Arial (Body)"/>
                <a:cs typeface="Arial" panose="020B0604020202020204" pitchFamily="34" charset="0"/>
              </a:rPr>
              <a:t>2. </a:t>
            </a:r>
            <a:r>
              <a:rPr lang="en-US" sz="2800" b="1" dirty="0" err="1">
                <a:latin typeface="Arial (Body)"/>
                <a:cs typeface="Arial" panose="020B0604020202020204" pitchFamily="34" charset="0"/>
              </a:rPr>
              <a:t>Nghiên</a:t>
            </a:r>
            <a:r>
              <a:rPr lang="en-US" sz="2800" b="1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 (Body)"/>
                <a:cs typeface="Arial" panose="020B0604020202020204" pitchFamily="34" charset="0"/>
              </a:rPr>
              <a:t>cứu</a:t>
            </a:r>
            <a:r>
              <a:rPr lang="en-US" sz="2800" b="1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 (Body)"/>
                <a:cs typeface="Arial" panose="020B0604020202020204" pitchFamily="34" charset="0"/>
              </a:rPr>
              <a:t>thiết</a:t>
            </a:r>
            <a:r>
              <a:rPr lang="en-US" sz="2800" b="1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 (Body)"/>
                <a:cs typeface="Arial" panose="020B0604020202020204" pitchFamily="34" charset="0"/>
              </a:rPr>
              <a:t>kế</a:t>
            </a:r>
            <a:r>
              <a:rPr lang="en-US" sz="2800" b="1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 (Body)"/>
                <a:cs typeface="Arial" panose="020B0604020202020204" pitchFamily="34" charset="0"/>
              </a:rPr>
              <a:t>thiết</a:t>
            </a:r>
            <a:r>
              <a:rPr lang="en-US" sz="2800" b="1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 (Body)"/>
                <a:cs typeface="Arial" panose="020B0604020202020204" pitchFamily="34" charset="0"/>
              </a:rPr>
              <a:t>bị</a:t>
            </a:r>
            <a:r>
              <a:rPr lang="en-US" sz="2800" b="1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 (Body)"/>
                <a:cs typeface="Arial" panose="020B0604020202020204" pitchFamily="34" charset="0"/>
              </a:rPr>
              <a:t>Rơ</a:t>
            </a:r>
            <a:r>
              <a:rPr lang="en-US" sz="2800" b="1" dirty="0">
                <a:latin typeface="Arial (Body)"/>
                <a:cs typeface="Arial" panose="020B0604020202020204" pitchFamily="34" charset="0"/>
              </a:rPr>
              <a:t>-le </a:t>
            </a:r>
            <a:r>
              <a:rPr lang="en-US" sz="2800" b="1" dirty="0" err="1">
                <a:latin typeface="Arial (Body)"/>
                <a:cs typeface="Arial" panose="020B0604020202020204" pitchFamily="34" charset="0"/>
              </a:rPr>
              <a:t>số</a:t>
            </a:r>
            <a:endParaRPr lang="en-US" sz="2800" b="1" dirty="0">
              <a:latin typeface="Arial (Body)"/>
              <a:cs typeface="Arial" panose="020B0604020202020204" pitchFamily="34" charset="0"/>
            </a:endParaRPr>
          </a:p>
        </p:txBody>
      </p:sp>
      <p:sp>
        <p:nvSpPr>
          <p:cNvPr id="128" name="TextBox 2">
            <a:extLst>
              <a:ext uri="{FF2B5EF4-FFF2-40B4-BE49-F238E27FC236}">
                <a16:creationId xmlns:a16="http://schemas.microsoft.com/office/drawing/2014/main" id="{7C1A2145-8E11-B523-0624-8F55B229B178}"/>
              </a:ext>
            </a:extLst>
          </p:cNvPr>
          <p:cNvSpPr txBox="1"/>
          <p:nvPr/>
        </p:nvSpPr>
        <p:spPr>
          <a:xfrm>
            <a:off x="0" y="855357"/>
            <a:ext cx="924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1">
            <a:extLst>
              <a:ext uri="{FF2B5EF4-FFF2-40B4-BE49-F238E27FC236}">
                <a16:creationId xmlns:a16="http://schemas.microsoft.com/office/drawing/2014/main" id="{E45AC7D2-83A2-0D52-BDD7-B80858AD6CBE}"/>
              </a:ext>
            </a:extLst>
          </p:cNvPr>
          <p:cNvSpPr/>
          <p:nvPr/>
        </p:nvSpPr>
        <p:spPr>
          <a:xfrm>
            <a:off x="189242" y="1805592"/>
            <a:ext cx="29034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hợp:HTML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CSS,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(MQTT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AngularJS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 ngôn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xây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theo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0" name="Picture 13">
            <a:extLst>
              <a:ext uri="{FF2B5EF4-FFF2-40B4-BE49-F238E27FC236}">
                <a16:creationId xmlns:a16="http://schemas.microsoft.com/office/drawing/2014/main" id="{D61CA3C7-0A43-9C3D-3D5D-8B34D85CFD9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93" y="1447662"/>
            <a:ext cx="8985007" cy="4351865"/>
          </a:xfrm>
          <a:prstGeom prst="rect">
            <a:avLst/>
          </a:prstGeom>
        </p:spPr>
      </p:pic>
      <p:sp>
        <p:nvSpPr>
          <p:cNvPr id="131" name="Rectangle 4">
            <a:extLst>
              <a:ext uri="{FF2B5EF4-FFF2-40B4-BE49-F238E27FC236}">
                <a16:creationId xmlns:a16="http://schemas.microsoft.com/office/drawing/2014/main" id="{78A88885-4DFD-16A0-C45C-E8260EE6B753}"/>
              </a:ext>
            </a:extLst>
          </p:cNvPr>
          <p:cNvSpPr/>
          <p:nvPr/>
        </p:nvSpPr>
        <p:spPr>
          <a:xfrm>
            <a:off x="7113438" y="5817977"/>
            <a:ext cx="110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2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EF13FF-4319-AEA2-E9E9-0B0C7D30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vi-VN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1A061D5-51F0-22F7-91A4-A539F7038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cắt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tải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Rơ-le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endParaRPr lang="vi-VN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vi-VN" sz="1800" dirty="0" err="1">
                <a:latin typeface="Times New Roman" panose="02020603050405020304" pitchFamily="18" charset="0"/>
              </a:rPr>
              <a:t>Đóng</a:t>
            </a:r>
            <a:r>
              <a:rPr lang="vi-VN" sz="1800" dirty="0">
                <a:latin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</a:rPr>
              <a:t>cắt</a:t>
            </a:r>
            <a:r>
              <a:rPr lang="vi-VN" sz="1800" dirty="0">
                <a:latin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</a:rPr>
              <a:t>tải</a:t>
            </a:r>
            <a:r>
              <a:rPr lang="vi-VN" sz="1800" dirty="0">
                <a:latin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</a:rPr>
              <a:t>thiết</a:t>
            </a:r>
            <a:r>
              <a:rPr lang="vi-VN" sz="1800" dirty="0">
                <a:latin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</a:rPr>
              <a:t>bị</a:t>
            </a:r>
            <a:r>
              <a:rPr lang="vi-VN" sz="1800" dirty="0">
                <a:latin typeface="Times New Roman" panose="02020603050405020304" pitchFamily="18" charset="0"/>
              </a:rPr>
              <a:t> thông qua </a:t>
            </a:r>
            <a:r>
              <a:rPr lang="vi-VN" sz="1800" dirty="0" err="1">
                <a:latin typeface="Times New Roman" panose="02020603050405020304" pitchFamily="18" charset="0"/>
              </a:rPr>
              <a:t>contactor</a:t>
            </a:r>
            <a:r>
              <a:rPr lang="vi-VN" sz="1800" dirty="0">
                <a:latin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</a:rPr>
              <a:t>để</a:t>
            </a:r>
            <a:r>
              <a:rPr lang="vi-VN" sz="1800" dirty="0">
                <a:latin typeface="Times New Roman" panose="02020603050405020304" pitchFamily="18" charset="0"/>
              </a:rPr>
              <a:t> tăng công </a:t>
            </a:r>
            <a:r>
              <a:rPr lang="vi-VN" sz="1800" dirty="0" err="1">
                <a:latin typeface="Times New Roman" panose="02020603050405020304" pitchFamily="18" charset="0"/>
              </a:rPr>
              <a:t>suất</a:t>
            </a:r>
            <a:r>
              <a:rPr lang="vi-VN" sz="1800" dirty="0">
                <a:latin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</a:rPr>
              <a:t>sử</a:t>
            </a:r>
            <a:r>
              <a:rPr lang="vi-VN" sz="1800" dirty="0">
                <a:latin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</a:rPr>
              <a:t>dụng</a:t>
            </a:r>
            <a:r>
              <a:rPr lang="vi-VN" sz="1800" dirty="0">
                <a:latin typeface="Times New Roman" panose="02020603050405020304" pitchFamily="18" charset="0"/>
              </a:rPr>
              <a:t> cho </a:t>
            </a:r>
            <a:r>
              <a:rPr lang="vi-VN" sz="1800" dirty="0" err="1">
                <a:latin typeface="Times New Roman" panose="02020603050405020304" pitchFamily="18" charset="0"/>
              </a:rPr>
              <a:t>tải</a:t>
            </a:r>
            <a:r>
              <a:rPr lang="vi-VN" sz="1800" dirty="0">
                <a:latin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</a:rPr>
              <a:t>thiết</a:t>
            </a:r>
            <a:r>
              <a:rPr lang="vi-VN" sz="1800" dirty="0">
                <a:latin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</a:rPr>
              <a:t>bị</a:t>
            </a:r>
            <a:r>
              <a:rPr lang="vi-VN" sz="1800" dirty="0">
                <a:latin typeface="Times New Roman" panose="02020603050405020304" pitchFamily="18" charset="0"/>
              </a:rPr>
              <a:t>.</a:t>
            </a:r>
          </a:p>
          <a:p>
            <a:pPr lvl="1">
              <a:buFontTx/>
              <a:buChar char="-"/>
            </a:pPr>
            <a:r>
              <a:rPr lang="vi-VN" sz="1800" dirty="0" err="1">
                <a:latin typeface="+mj-lt"/>
              </a:rPr>
              <a:t>Việc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đóng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cắt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tải</a:t>
            </a:r>
            <a:r>
              <a:rPr lang="vi-VN" sz="1800" dirty="0">
                <a:latin typeface="+mj-lt"/>
              </a:rPr>
              <a:t> thông qua </a:t>
            </a:r>
            <a:r>
              <a:rPr lang="vi-VN" sz="1800" dirty="0" err="1">
                <a:latin typeface="+mj-lt"/>
              </a:rPr>
              <a:t>congtactor</a:t>
            </a:r>
            <a:r>
              <a:rPr lang="vi-VN" sz="1800" dirty="0">
                <a:latin typeface="+mj-lt"/>
              </a:rPr>
              <a:t> gây nên </a:t>
            </a:r>
            <a:r>
              <a:rPr lang="vi-VN" sz="1800" dirty="0" err="1">
                <a:latin typeface="+mj-lt"/>
              </a:rPr>
              <a:t>các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hiện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tượng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nhiễu</a:t>
            </a:r>
            <a:r>
              <a:rPr lang="vi-VN" sz="1800" dirty="0">
                <a:latin typeface="+mj-lt"/>
              </a:rPr>
              <a:t> lan </a:t>
            </a:r>
            <a:r>
              <a:rPr lang="vi-VN" sz="1800" dirty="0" err="1">
                <a:latin typeface="+mj-lt"/>
              </a:rPr>
              <a:t>truyền</a:t>
            </a:r>
            <a:r>
              <a:rPr lang="vi-VN" sz="1800" dirty="0">
                <a:latin typeface="+mj-lt"/>
              </a:rPr>
              <a:t> trên </a:t>
            </a:r>
            <a:r>
              <a:rPr lang="vi-VN" sz="1800" dirty="0" err="1">
                <a:latin typeface="+mj-lt"/>
              </a:rPr>
              <a:t>đường</a:t>
            </a:r>
            <a:r>
              <a:rPr lang="vi-VN" sz="1800" dirty="0">
                <a:latin typeface="+mj-lt"/>
              </a:rPr>
              <a:t> dây </a:t>
            </a:r>
            <a:r>
              <a:rPr lang="vi-VN" sz="1800" dirty="0" err="1">
                <a:latin typeface="+mj-lt"/>
              </a:rPr>
              <a:t>và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nhiễu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từ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trường</a:t>
            </a:r>
            <a:r>
              <a:rPr lang="vi-VN" sz="1800" dirty="0">
                <a:latin typeface="+mj-lt"/>
              </a:rPr>
              <a:t> lan </a:t>
            </a:r>
            <a:r>
              <a:rPr lang="vi-VN" sz="1800" dirty="0" err="1">
                <a:latin typeface="+mj-lt"/>
              </a:rPr>
              <a:t>truyền</a:t>
            </a:r>
            <a:r>
              <a:rPr lang="vi-VN" sz="1800" dirty="0">
                <a:latin typeface="+mj-lt"/>
              </a:rPr>
              <a:t> trong không </a:t>
            </a:r>
            <a:r>
              <a:rPr lang="vi-VN" sz="1800" dirty="0" err="1">
                <a:latin typeface="+mj-lt"/>
              </a:rPr>
              <a:t>khí</a:t>
            </a:r>
            <a:r>
              <a:rPr lang="vi-VN" sz="1800" dirty="0">
                <a:latin typeface="+mj-lt"/>
              </a:rPr>
              <a:t> gây </a:t>
            </a:r>
            <a:r>
              <a:rPr lang="vi-VN" sz="1800" dirty="0" err="1">
                <a:latin typeface="+mj-lt"/>
              </a:rPr>
              <a:t>ảnh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hưởng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xấu</a:t>
            </a:r>
            <a:r>
              <a:rPr lang="vi-VN" sz="1800" dirty="0">
                <a:latin typeface="+mj-lt"/>
              </a:rPr>
              <a:t>( </a:t>
            </a:r>
            <a:r>
              <a:rPr lang="vi-VN" sz="1800" dirty="0" err="1">
                <a:latin typeface="+mj-lt"/>
              </a:rPr>
              <a:t>nhiễu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và</a:t>
            </a:r>
            <a:r>
              <a:rPr lang="vi-VN" sz="1800" dirty="0">
                <a:latin typeface="+mj-lt"/>
              </a:rPr>
              <a:t> treo </a:t>
            </a:r>
            <a:r>
              <a:rPr lang="vi-VN" sz="1800" dirty="0" err="1">
                <a:latin typeface="+mj-lt"/>
              </a:rPr>
              <a:t>thiết</a:t>
            </a:r>
            <a:r>
              <a:rPr lang="vi-VN" sz="1800" dirty="0">
                <a:latin typeface="+mj-lt"/>
              </a:rPr>
              <a:t> </a:t>
            </a:r>
            <a:r>
              <a:rPr lang="vi-VN" sz="1800" dirty="0" err="1">
                <a:latin typeface="+mj-lt"/>
              </a:rPr>
              <a:t>bị</a:t>
            </a:r>
            <a:r>
              <a:rPr lang="vi-VN" sz="1800" dirty="0">
                <a:latin typeface="+mj-lt"/>
              </a:rPr>
              <a:t>) trên Rơ-le </a:t>
            </a:r>
            <a:r>
              <a:rPr lang="vi-VN" sz="1800" dirty="0" err="1">
                <a:latin typeface="+mj-lt"/>
              </a:rPr>
              <a:t>số</a:t>
            </a:r>
            <a:r>
              <a:rPr lang="vi-VN" sz="1800" dirty="0">
                <a:latin typeface="+mj-lt"/>
              </a:rPr>
              <a:t>.</a:t>
            </a:r>
          </a:p>
        </p:txBody>
      </p:sp>
      <p:pic>
        <p:nvPicPr>
          <p:cNvPr id="4" name="Hình ảnh 3" descr="Ảnh có chứa văn bản, thiết bị điện tử&#10;&#10;Mô tả được tạo tự động">
            <a:extLst>
              <a:ext uri="{FF2B5EF4-FFF2-40B4-BE49-F238E27FC236}">
                <a16:creationId xmlns:a16="http://schemas.microsoft.com/office/drawing/2014/main" id="{7D4ECBB0-60DA-7B61-9C86-9AF809BDC9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0" y="2304970"/>
            <a:ext cx="4156019" cy="2577579"/>
          </a:xfrm>
          <a:prstGeom prst="rect">
            <a:avLst/>
          </a:prstGeom>
        </p:spPr>
      </p:pic>
      <p:pic>
        <p:nvPicPr>
          <p:cNvPr id="5" name="Hình ảnh 4" descr="Ảnh có chứa văn bản, trong nhà&#10;&#10;Mô tả được tạo tự động">
            <a:extLst>
              <a:ext uri="{FF2B5EF4-FFF2-40B4-BE49-F238E27FC236}">
                <a16:creationId xmlns:a16="http://schemas.microsoft.com/office/drawing/2014/main" id="{CABDBB95-39DA-5396-76C3-2CBF0DDB0C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7" y="2358085"/>
            <a:ext cx="4229059" cy="2577579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455CD09-099D-701B-9F6C-EECC4D569BDA}"/>
              </a:ext>
            </a:extLst>
          </p:cNvPr>
          <p:cNvSpPr txBox="1"/>
          <p:nvPr/>
        </p:nvSpPr>
        <p:spPr>
          <a:xfrm>
            <a:off x="337539" y="4882549"/>
            <a:ext cx="4757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1000"/>
              </a:spcAft>
            </a:pP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Rơ-le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nhiễu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lan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truyền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không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khí</a:t>
            </a:r>
            <a:endParaRPr lang="vi-VN" sz="1800" i="1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AB866D5-04F1-9E2F-4261-C9E23F019B84}"/>
              </a:ext>
            </a:extLst>
          </p:cNvPr>
          <p:cNvSpPr txBox="1"/>
          <p:nvPr/>
        </p:nvSpPr>
        <p:spPr>
          <a:xfrm>
            <a:off x="6197979" y="4935664"/>
            <a:ext cx="4423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Rơ-le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nhiễu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lan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truyền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đường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dây</a:t>
            </a:r>
            <a:endParaRPr lang="vi-VN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E4E08C6-2E54-127B-B1CB-69E4736D88F2}"/>
              </a:ext>
            </a:extLst>
          </p:cNvPr>
          <p:cNvSpPr txBox="1"/>
          <p:nvPr/>
        </p:nvSpPr>
        <p:spPr>
          <a:xfrm>
            <a:off x="904761" y="5598596"/>
            <a:ext cx="10007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PLC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cắt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congtactor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lọc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RC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snubber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mắc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hai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cuộn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hút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congtactor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bỏ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cắt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congtactor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gây ra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1300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EF13FF-4319-AEA2-E9E9-0B0C7D30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vi-VN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1A061D5-51F0-22F7-91A4-A539F7038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736" y="1056956"/>
            <a:ext cx="11515725" cy="49387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cắt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tải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Rơ-le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endParaRPr lang="vi-VN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vi-VN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     - </a:t>
            </a:r>
            <a:r>
              <a:rPr lang="vi-VN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cắt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congtactor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thông qua PLC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Modbus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RS485.</a:t>
            </a:r>
            <a:endParaRPr lang="vi-VN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CD34F6E-B3FC-251E-13C3-CD9F59EDC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97" y="3763642"/>
            <a:ext cx="1935368" cy="1844856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A421F73D-AA44-D132-282C-1AED6048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308" y="2368478"/>
            <a:ext cx="6101702" cy="343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C16AAEBF-3837-1598-0424-4F9C265AC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622" y="1734742"/>
            <a:ext cx="3401951" cy="1521956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423AE5D-EB2A-E02D-73A6-D94365771BDC}"/>
              </a:ext>
            </a:extLst>
          </p:cNvPr>
          <p:cNvSpPr txBox="1"/>
          <p:nvPr/>
        </p:nvSpPr>
        <p:spPr>
          <a:xfrm>
            <a:off x="1422173" y="3262390"/>
            <a:ext cx="291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Modbus RS485</a:t>
            </a:r>
            <a:endParaRPr lang="vi-VN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FFE116F6-55A1-FBFC-C4D2-A5DF252C2A46}"/>
              </a:ext>
            </a:extLst>
          </p:cNvPr>
          <p:cNvSpPr txBox="1"/>
          <p:nvPr/>
        </p:nvSpPr>
        <p:spPr>
          <a:xfrm>
            <a:off x="1218971" y="5626337"/>
            <a:ext cx="325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PLC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Mitsubishi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FX3U-14MT</a:t>
            </a:r>
            <a:endParaRPr lang="vi-VN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24FBDE75-2927-F28D-079B-4AEF129BFBC8}"/>
              </a:ext>
            </a:extLst>
          </p:cNvPr>
          <p:cNvSpPr txBox="1"/>
          <p:nvPr/>
        </p:nvSpPr>
        <p:spPr>
          <a:xfrm>
            <a:off x="4989167" y="5573935"/>
            <a:ext cx="6665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Sơ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nối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ESP32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PLC FX3U-14MT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congtactor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Modbus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RS485</a:t>
            </a:r>
            <a:endParaRPr lang="vi-VN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CF214755-281F-CD0C-D5ED-81491C9637C5}"/>
              </a:ext>
            </a:extLst>
          </p:cNvPr>
          <p:cNvSpPr txBox="1"/>
          <p:nvPr/>
        </p:nvSpPr>
        <p:spPr>
          <a:xfrm>
            <a:off x="4684864" y="1916772"/>
            <a:ext cx="7409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ESP32(Master)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cắt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kênh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PLC(Slave)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PLC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cắt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kênh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37197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FB03ABC-615D-66BD-4591-44C683C2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vi-VN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CDF8E1E-4192-5239-C9E7-21AFFBCC5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528" y="885861"/>
            <a:ext cx="11515725" cy="49387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vi-VN" sz="1800" b="1" dirty="0" err="1">
                <a:latin typeface="+mj-lt"/>
              </a:rPr>
              <a:t>Lắp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đặt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tủ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điện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bảo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vệ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hệ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thống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điện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sử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dụng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thiết</a:t>
            </a:r>
            <a:r>
              <a:rPr lang="vi-VN" sz="1800" b="1" dirty="0">
                <a:latin typeface="+mj-lt"/>
              </a:rPr>
              <a:t> </a:t>
            </a:r>
            <a:r>
              <a:rPr lang="vi-VN" sz="1800" b="1" dirty="0" err="1">
                <a:latin typeface="+mj-lt"/>
              </a:rPr>
              <a:t>bị</a:t>
            </a:r>
            <a:r>
              <a:rPr lang="vi-VN" sz="1800" b="1" dirty="0">
                <a:latin typeface="+mj-lt"/>
              </a:rPr>
              <a:t> Rơ-le </a:t>
            </a:r>
            <a:r>
              <a:rPr lang="vi-VN" sz="1800" b="1" dirty="0" err="1">
                <a:latin typeface="+mj-lt"/>
              </a:rPr>
              <a:t>số</a:t>
            </a:r>
            <a:endParaRPr lang="vi-VN" sz="1800" b="1" dirty="0">
              <a:latin typeface="+mj-lt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E4BBECB-5298-AF15-0BEA-69A3DEDE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96376"/>
            <a:ext cx="4659523" cy="3088085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3890CAE-71C0-DE5C-8B4D-88A50FE6279D}"/>
              </a:ext>
            </a:extLst>
          </p:cNvPr>
          <p:cNvSpPr txBox="1"/>
          <p:nvPr/>
        </p:nvSpPr>
        <p:spPr>
          <a:xfrm>
            <a:off x="6627962" y="4421775"/>
            <a:ext cx="3888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Bố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trí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tủ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endParaRPr lang="vi-VN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A13EC9A-FF70-EF19-A686-565F76D01D79}"/>
              </a:ext>
            </a:extLst>
          </p:cNvPr>
          <p:cNvSpPr txBox="1"/>
          <p:nvPr/>
        </p:nvSpPr>
        <p:spPr>
          <a:xfrm>
            <a:off x="845989" y="4370726"/>
            <a:ext cx="4873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Rơ-le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sau khi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hòan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endParaRPr lang="vi-VN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45EE638-12D8-D013-4A85-94E4304DA246}"/>
              </a:ext>
            </a:extLst>
          </p:cNvPr>
          <p:cNvSpPr txBox="1"/>
          <p:nvPr/>
        </p:nvSpPr>
        <p:spPr>
          <a:xfrm>
            <a:off x="711692" y="4909488"/>
            <a:ext cx="10338745" cy="984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tủ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:module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cháy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module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DS18b20, 5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shunt,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-le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tổ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220V-24VDC, PLC Mitsubishi FX3U-14MT, 5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 ổ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,5 con contactor, 5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-le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78B2E02B-866D-84FD-E351-092018AE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96" y="1286531"/>
            <a:ext cx="4319905" cy="308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5AA4A29-AA06-475C-A6A6-859D5CDC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4214F66-0F64-6A5A-30E9-C3E6DEFBFC3B}"/>
              </a:ext>
            </a:extLst>
          </p:cNvPr>
          <p:cNvSpPr txBox="1"/>
          <p:nvPr/>
        </p:nvSpPr>
        <p:spPr>
          <a:xfrm>
            <a:off x="-313354" y="779785"/>
            <a:ext cx="85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qua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 descr="Ảnh có chứa văn bản, thiết bị điện tử&#10;&#10;Mô tả được tạo tự động">
            <a:extLst>
              <a:ext uri="{FF2B5EF4-FFF2-40B4-BE49-F238E27FC236}">
                <a16:creationId xmlns:a16="http://schemas.microsoft.com/office/drawing/2014/main" id="{BF51BD45-D6A8-D12B-5BC9-900CC44598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75" y="1555753"/>
            <a:ext cx="2534046" cy="1952692"/>
          </a:xfrm>
          <a:prstGeom prst="rect">
            <a:avLst/>
          </a:prstGeom>
        </p:spPr>
      </p:pic>
      <p:pic>
        <p:nvPicPr>
          <p:cNvPr id="4" name="Hình ảnh 3" descr="Ảnh có chứa văn bản, máy tính xách tay, máy tính&#10;&#10;Mô tả được tạo tự động">
            <a:extLst>
              <a:ext uri="{FF2B5EF4-FFF2-40B4-BE49-F238E27FC236}">
                <a16:creationId xmlns:a16="http://schemas.microsoft.com/office/drawing/2014/main" id="{94961658-CF36-DA54-3836-284ADECE48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088" y="1565901"/>
            <a:ext cx="2616128" cy="1942544"/>
          </a:xfrm>
          <a:prstGeom prst="rect">
            <a:avLst/>
          </a:prstGeom>
        </p:spPr>
      </p:pic>
      <p:pic>
        <p:nvPicPr>
          <p:cNvPr id="5" name="Hình ảnh 4" descr="Ảnh có chứa văn bản, thiết bị điện tử&#10;&#10;Mô tả được tạo tự động">
            <a:extLst>
              <a:ext uri="{FF2B5EF4-FFF2-40B4-BE49-F238E27FC236}">
                <a16:creationId xmlns:a16="http://schemas.microsoft.com/office/drawing/2014/main" id="{0CD91460-E169-5989-53F5-6526D90A7D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08764" y="3314241"/>
            <a:ext cx="1881100" cy="2532614"/>
          </a:xfrm>
          <a:prstGeom prst="rect">
            <a:avLst/>
          </a:prstGeom>
        </p:spPr>
      </p:pic>
      <p:pic>
        <p:nvPicPr>
          <p:cNvPr id="6" name="Hình ảnh 5" descr="Ảnh có chứa văn bản, thiết bị điện tử, máy tính&#10;&#10;Mô tả được tạo tự động">
            <a:extLst>
              <a:ext uri="{FF2B5EF4-FFF2-40B4-BE49-F238E27FC236}">
                <a16:creationId xmlns:a16="http://schemas.microsoft.com/office/drawing/2014/main" id="{50C1EE10-6336-B833-5D9F-64773D0AAB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089" y="3609276"/>
            <a:ext cx="2657818" cy="1920789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B646AA4C-81B6-18DB-D462-0323562391C8}"/>
              </a:ext>
            </a:extLst>
          </p:cNvPr>
          <p:cNvSpPr txBox="1"/>
          <p:nvPr/>
        </p:nvSpPr>
        <p:spPr>
          <a:xfrm>
            <a:off x="500332" y="1768701"/>
            <a:ext cx="21091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Rơ-le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tắt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kênh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</a:t>
            </a:r>
            <a:endParaRPr lang="vi-VN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870BC023-A807-59AA-73CC-37C487B3EA69}"/>
              </a:ext>
            </a:extLst>
          </p:cNvPr>
          <p:cNvSpPr txBox="1"/>
          <p:nvPr/>
        </p:nvSpPr>
        <p:spPr>
          <a:xfrm>
            <a:off x="500332" y="4016506"/>
            <a:ext cx="1975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fr-FR" sz="18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fr-FR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fr-FR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Rơ-le</a:t>
            </a:r>
            <a:r>
              <a:rPr lang="fr-FR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fr-FR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fr-FR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fr-FR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fr-FR" sz="18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fr-FR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fr-FR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bật</a:t>
            </a:r>
            <a:r>
              <a:rPr lang="vi-VN" sz="180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kênh 1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4A477B0-0311-41D9-F0C8-D021787DA2A5}"/>
              </a:ext>
            </a:extLst>
          </p:cNvPr>
          <p:cNvSpPr txBox="1"/>
          <p:nvPr/>
        </p:nvSpPr>
        <p:spPr>
          <a:xfrm>
            <a:off x="5394386" y="1768701"/>
            <a:ext cx="26846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bóng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kênh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</a:t>
            </a:r>
            <a:endParaRPr lang="vi-VN" dirty="0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AD7E4BB-A76C-7278-E4AA-104F9712AABB}"/>
              </a:ext>
            </a:extLst>
          </p:cNvPr>
          <p:cNvSpPr txBox="1"/>
          <p:nvPr/>
        </p:nvSpPr>
        <p:spPr>
          <a:xfrm>
            <a:off x="5421221" y="4016506"/>
            <a:ext cx="2657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bóng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bật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kênh 1</a:t>
            </a:r>
            <a:endParaRPr lang="vi-VN" dirty="0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CED9EE35-7CA8-3D5D-7625-16B8AB5598AB}"/>
              </a:ext>
            </a:extLst>
          </p:cNvPr>
          <p:cNvSpPr txBox="1"/>
          <p:nvPr/>
        </p:nvSpPr>
        <p:spPr>
          <a:xfrm>
            <a:off x="987802" y="1103844"/>
            <a:ext cx="1086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congtactor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tương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giao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5C5DF3C0-7944-ECB7-9D10-D9651FD39E47}"/>
              </a:ext>
            </a:extLst>
          </p:cNvPr>
          <p:cNvSpPr txBox="1"/>
          <p:nvPr/>
        </p:nvSpPr>
        <p:spPr>
          <a:xfrm>
            <a:off x="1017917" y="5622610"/>
            <a:ext cx="1025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Kết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quả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Điều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khiển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bật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tắt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tải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thông qua giao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tốt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đáp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ứng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như ngay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lập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tức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độ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trễ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thấp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784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568948F-A3AE-4CE9-9935-6DAD1BA3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5B5E91B6-B37E-87D2-74E6-81DBB3CFA3CF}"/>
              </a:ext>
            </a:extLst>
          </p:cNvPr>
          <p:cNvSpPr txBox="1"/>
          <p:nvPr/>
        </p:nvSpPr>
        <p:spPr>
          <a:xfrm>
            <a:off x="-312870" y="793422"/>
            <a:ext cx="85359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tải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sợi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2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59BC48E-FEB5-45AF-5B92-F3DE68CB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29" y="1567553"/>
            <a:ext cx="5526485" cy="3057988"/>
          </a:xfrm>
          <a:prstGeom prst="rect">
            <a:avLst/>
          </a:prstGeom>
        </p:spPr>
      </p:pic>
      <p:pic>
        <p:nvPicPr>
          <p:cNvPr id="4" name="Hình ảnh 3" descr="Ảnh có chứa văn bản, trong nhà, khác nhau&#10;&#10;Mô tả được tạo tự động">
            <a:extLst>
              <a:ext uri="{FF2B5EF4-FFF2-40B4-BE49-F238E27FC236}">
                <a16:creationId xmlns:a16="http://schemas.microsoft.com/office/drawing/2014/main" id="{CF9E3012-213A-A808-FF11-FAC9E69D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3" y="1567552"/>
            <a:ext cx="5421380" cy="305798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5EFEF25-FB0A-2F52-FAFF-4CD43F736A97}"/>
              </a:ext>
            </a:extLst>
          </p:cNvPr>
          <p:cNvSpPr txBox="1"/>
          <p:nvPr/>
        </p:nvSpPr>
        <p:spPr>
          <a:xfrm>
            <a:off x="338736" y="4707444"/>
            <a:ext cx="5526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Rơ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-le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Ampe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kìm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bật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bóng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vi-VN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BFEBFAA0-0B08-EBAA-FC6E-98C8AB73DE26}"/>
              </a:ext>
            </a:extLst>
          </p:cNvPr>
          <p:cNvSpPr txBox="1"/>
          <p:nvPr/>
        </p:nvSpPr>
        <p:spPr>
          <a:xfrm>
            <a:off x="6101181" y="4707444"/>
            <a:ext cx="5421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Rơ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-le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Ampe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kìm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bật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6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bóng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endParaRPr lang="vi-VN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C4BFA3C-522F-3CEC-B2B2-B6431C112B96}"/>
              </a:ext>
            </a:extLst>
          </p:cNvPr>
          <p:cNvSpPr txBox="1"/>
          <p:nvPr/>
        </p:nvSpPr>
        <p:spPr>
          <a:xfrm>
            <a:off x="838200" y="5362765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Ampe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5301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568948F-A3AE-4CE9-9935-6DAD1BA3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5B5E91B6-B37E-87D2-74E6-81DBB3CFA3CF}"/>
              </a:ext>
            </a:extLst>
          </p:cNvPr>
          <p:cNvSpPr txBox="1"/>
          <p:nvPr/>
        </p:nvSpPr>
        <p:spPr>
          <a:xfrm>
            <a:off x="-399134" y="804988"/>
            <a:ext cx="85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E3C0423-22AC-168E-DEF9-01178C347BB1}"/>
              </a:ext>
            </a:extLst>
          </p:cNvPr>
          <p:cNvSpPr/>
          <p:nvPr/>
        </p:nvSpPr>
        <p:spPr>
          <a:xfrm>
            <a:off x="-185530" y="5617444"/>
            <a:ext cx="4667017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indent="226695" algn="just">
              <a:lnSpc>
                <a:spcPct val="150000"/>
              </a:lnSpc>
              <a:spcAft>
                <a:spcPts val="800"/>
              </a:spcAft>
            </a:pP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ấm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endParaRPr lang="en-US" i="1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F552E8E7-9609-4A1A-DB34-FF10568DD05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7" y="1850584"/>
            <a:ext cx="3403917" cy="3608092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5A9134DA-2846-2CFC-1E76-338A167C359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r="1"/>
          <a:stretch/>
        </p:blipFill>
        <p:spPr bwMode="auto">
          <a:xfrm>
            <a:off x="5486083" y="1647728"/>
            <a:ext cx="5749925" cy="1112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A98244E8-85CC-D288-7036-B848F9B835A0}"/>
              </a:ext>
            </a:extLst>
          </p:cNvPr>
          <p:cNvSpPr/>
          <p:nvPr/>
        </p:nvSpPr>
        <p:spPr>
          <a:xfrm>
            <a:off x="4885150" y="2862813"/>
            <a:ext cx="6951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ấm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siêu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kênh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5A3CE079-F0CD-5BF2-F8D3-CD1452C7D54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685" y="3570423"/>
            <a:ext cx="5760720" cy="1184275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70E0ADF9-A6F5-6F33-604D-A6F6C70B4C2B}"/>
              </a:ext>
            </a:extLst>
          </p:cNvPr>
          <p:cNvSpPr/>
          <p:nvPr/>
        </p:nvSpPr>
        <p:spPr>
          <a:xfrm>
            <a:off x="4530090" y="4778172"/>
            <a:ext cx="7661910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algn="just">
              <a:lnSpc>
                <a:spcPct val="150000"/>
              </a:lnSpc>
              <a:spcAft>
                <a:spcPts val="1000"/>
              </a:spcAft>
            </a:pPr>
            <a:r>
              <a:rPr lang="en-US" i="1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 quả đọc dòng điện từ thiết bị với tải là ấm siêu tốc cho cả 5 kênh</a:t>
            </a:r>
            <a:endParaRPr lang="en-US" i="1">
              <a:solidFill>
                <a:srgbClr val="1F386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B70CFBE2-FA01-134C-648C-8B85F052E32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16" y="1677911"/>
            <a:ext cx="3268360" cy="3953438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6F5A5FA1-F6F0-308F-23CE-BBDDDB388284}"/>
              </a:ext>
            </a:extLst>
          </p:cNvPr>
          <p:cNvSpPr txBox="1"/>
          <p:nvPr/>
        </p:nvSpPr>
        <p:spPr>
          <a:xfrm>
            <a:off x="5279898" y="5564937"/>
            <a:ext cx="5900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2204A7A-5501-4903-8D03-A5782727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CB0F638-76D6-8483-606A-8FCD3CB1F149}"/>
              </a:ext>
            </a:extLst>
          </p:cNvPr>
          <p:cNvSpPr txBox="1"/>
          <p:nvPr/>
        </p:nvSpPr>
        <p:spPr>
          <a:xfrm>
            <a:off x="0" y="812795"/>
            <a:ext cx="85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8F043B2-090A-1DB2-1285-EB13B67EC626}"/>
              </a:ext>
            </a:extLst>
          </p:cNvPr>
          <p:cNvSpPr/>
          <p:nvPr/>
        </p:nvSpPr>
        <p:spPr>
          <a:xfrm>
            <a:off x="2379155" y="4775210"/>
            <a:ext cx="2590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bóng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đèn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795B125-964E-C151-5587-0E490ADB8917}"/>
              </a:ext>
            </a:extLst>
          </p:cNvPr>
          <p:cNvSpPr/>
          <p:nvPr/>
        </p:nvSpPr>
        <p:spPr>
          <a:xfrm>
            <a:off x="0" y="1035692"/>
            <a:ext cx="5803646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Thử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nghiệm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hoạt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động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sự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cố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quá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dòng</a:t>
            </a:r>
            <a:endParaRPr lang="en-US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F851BBD-202B-F535-5F4C-FC3AA487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23" y="2904366"/>
            <a:ext cx="2454474" cy="1840856"/>
          </a:xfrm>
          <a:prstGeom prst="rect">
            <a:avLst/>
          </a:prstGeom>
        </p:spPr>
      </p:pic>
      <p:pic>
        <p:nvPicPr>
          <p:cNvPr id="4" name="Hình ảnh 3" descr="Ảnh có chứa văn bản, thiết bị điện tử, mạch&#10;&#10;Mô tả được tạo tự động">
            <a:extLst>
              <a:ext uri="{FF2B5EF4-FFF2-40B4-BE49-F238E27FC236}">
                <a16:creationId xmlns:a16="http://schemas.microsoft.com/office/drawing/2014/main" id="{7F64394F-951D-4EC3-8E4E-7764D7222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69" y="2904366"/>
            <a:ext cx="2689860" cy="1840230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B06BF948-65AD-3335-D2BB-F74639DC4F3C}"/>
              </a:ext>
            </a:extLst>
          </p:cNvPr>
          <p:cNvSpPr/>
          <p:nvPr/>
        </p:nvSpPr>
        <p:spPr>
          <a:xfrm>
            <a:off x="6438339" y="4775209"/>
            <a:ext cx="2992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đo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Rơ-le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ACF9B65D-432E-19E3-D1DB-6580DDBFADCF}"/>
              </a:ext>
            </a:extLst>
          </p:cNvPr>
          <p:cNvSpPr txBox="1"/>
          <p:nvPr/>
        </p:nvSpPr>
        <p:spPr>
          <a:xfrm>
            <a:off x="1172935" y="1397051"/>
            <a:ext cx="103692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kênh 1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Rơ-le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tải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bóng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cài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mức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kênh 1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=1A cho Rơ-le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tải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bóng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thay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tăng/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bằng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tắc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bật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tắt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mỗi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bóng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tải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bóng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Rơ-le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Rơ-le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63566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2204A7A-5501-4903-8D03-A5782727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CB0F638-76D6-8483-606A-8FCD3CB1F149}"/>
              </a:ext>
            </a:extLst>
          </p:cNvPr>
          <p:cNvSpPr txBox="1"/>
          <p:nvPr/>
        </p:nvSpPr>
        <p:spPr>
          <a:xfrm>
            <a:off x="0" y="812795"/>
            <a:ext cx="85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E88F66DB-C714-7B2E-0085-9A11BBA8D128}"/>
              </a:ext>
            </a:extLst>
          </p:cNvPr>
          <p:cNvSpPr/>
          <p:nvPr/>
        </p:nvSpPr>
        <p:spPr>
          <a:xfrm>
            <a:off x="1156414" y="5538560"/>
            <a:ext cx="9879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fr-F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fr-F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fr-F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fr-F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Contactor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tồn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led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kênh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795B125-964E-C151-5587-0E490ADB8917}"/>
              </a:ext>
            </a:extLst>
          </p:cNvPr>
          <p:cNvSpPr/>
          <p:nvPr/>
        </p:nvSpPr>
        <p:spPr>
          <a:xfrm>
            <a:off x="0" y="1035692"/>
            <a:ext cx="5803646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Thử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nghiệm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hoạt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động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sự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cố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quá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dòng</a:t>
            </a:r>
            <a:endParaRPr lang="en-US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49D9692-E52D-7489-33A5-F069CE56F8A4}"/>
              </a:ext>
            </a:extLst>
          </p:cNvPr>
          <p:cNvSpPr txBox="1"/>
          <p:nvPr/>
        </p:nvSpPr>
        <p:spPr>
          <a:xfrm>
            <a:off x="1075222" y="1405024"/>
            <a:ext cx="10268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vi-VN" dirty="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F5C77E86-A257-E251-D0D2-3339807AA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72332" y="2574501"/>
            <a:ext cx="2259643" cy="2837642"/>
          </a:xfrm>
          <a:prstGeom prst="rect">
            <a:avLst/>
          </a:prstGeom>
        </p:spPr>
      </p:pic>
      <p:pic>
        <p:nvPicPr>
          <p:cNvPr id="11" name="Hình ảnh 10" descr="Ảnh có chứa văn bản, màn hình, đen, bảng điểm&#10;&#10;Mô tả được tạo tự động">
            <a:extLst>
              <a:ext uri="{FF2B5EF4-FFF2-40B4-BE49-F238E27FC236}">
                <a16:creationId xmlns:a16="http://schemas.microsoft.com/office/drawing/2014/main" id="{30ABDA1B-A937-B969-4DB1-609A352AA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0" y="2849383"/>
            <a:ext cx="4176569" cy="2347704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83106728-CF3A-FE08-6726-0AA1040693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01" y="2050581"/>
            <a:ext cx="2783918" cy="251349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68CD9300-661A-E1F8-D841-0D20A1D9C6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31" y="1774356"/>
            <a:ext cx="2334536" cy="304231"/>
          </a:xfrm>
          <a:prstGeom prst="rect">
            <a:avLst/>
          </a:prstGeom>
        </p:spPr>
      </p:pic>
      <p:pic>
        <p:nvPicPr>
          <p:cNvPr id="17" name="quadong">
            <a:hlinkClick r:id="" action="ppaction://media"/>
            <a:extLst>
              <a:ext uri="{FF2B5EF4-FFF2-40B4-BE49-F238E27FC236}">
                <a16:creationId xmlns:a16="http://schemas.microsoft.com/office/drawing/2014/main" id="{94D0F286-B38C-5BC1-2854-3233B394B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37709" y="1817996"/>
            <a:ext cx="7516561" cy="4224765"/>
          </a:xfrm>
          <a:prstGeom prst="rect">
            <a:avLst/>
          </a:prstGeom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3339340B-2D94-C694-53D8-5E19F6361500}"/>
              </a:ext>
            </a:extLst>
          </p:cNvPr>
          <p:cNvSpPr txBox="1"/>
          <p:nvPr/>
        </p:nvSpPr>
        <p:spPr>
          <a:xfrm>
            <a:off x="552912" y="2217169"/>
            <a:ext cx="4498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đo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Rơ-le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đo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endParaRPr lang="vi-VN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A214BD3-FDFF-D361-F3FF-7DA2B3694BBC}"/>
              </a:ext>
            </a:extLst>
          </p:cNvPr>
          <p:cNvSpPr txBox="1"/>
          <p:nvPr/>
        </p:nvSpPr>
        <p:spPr>
          <a:xfrm>
            <a:off x="623916" y="5110153"/>
            <a:ext cx="4281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1000"/>
              </a:spcAft>
            </a:pP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ín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Rơ-le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endParaRPr lang="vi-VN" sz="1800" i="1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FDBE254A-35E3-F989-571B-AFBEAB401D62}"/>
              </a:ext>
            </a:extLst>
          </p:cNvPr>
          <p:cNvSpPr txBox="1"/>
          <p:nvPr/>
        </p:nvSpPr>
        <p:spPr>
          <a:xfrm>
            <a:off x="5590012" y="5123144"/>
            <a:ext cx="5102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ín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giao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endParaRPr lang="vi-VN" i="1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B09DD177-0C64-1386-1EE9-8E360B0EEAAC}"/>
                  </a:ext>
                </a:extLst>
              </p:cNvPr>
              <p:cNvSpPr txBox="1"/>
              <p:nvPr/>
            </p:nvSpPr>
            <p:spPr>
              <a:xfrm>
                <a:off x="4376428" y="1601585"/>
                <a:ext cx="7476836" cy="1188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vi-VN" i="1" smtClean="0">
                          <a:latin typeface="Cambria Math" panose="02040503050406030204" pitchFamily="18" charset="0"/>
                        </a:rPr>
                        <m:t>heo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ô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ng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th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ứ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đặ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nh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qu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á 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ò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ng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theo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ti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ê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chu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ẩ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i="1">
                          <a:latin typeface="Cambria Math" panose="02040503050406030204" pitchFamily="18" charset="0"/>
                        </a:rPr>
                        <m:t>IEEE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vi-V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r>
                                        <a:rPr lang="vi-VN" i="1">
                                          <a:latin typeface="Cambria Math" panose="02040503050406030204" pitchFamily="18" charset="0"/>
                                        </a:rPr>
                                        <m:t>𝐼𝑝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vi-V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vi-VN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vi-V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28,2</m:t>
                          </m:r>
                        </m:num>
                        <m:den>
                          <m:sSup>
                            <m:sSupPr>
                              <m:ctrlPr>
                                <a:rPr lang="vi-V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vi-VN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2,76</m:t>
                                      </m:r>
                                    </m:num>
                                    <m:den>
                                      <m:r>
                                        <a:rPr lang="vi-VN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vi-V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vi-VN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vi-VN" i="0">
                          <a:latin typeface="Cambria Math" panose="02040503050406030204" pitchFamily="18" charset="0"/>
                        </a:rPr>
                        <m:t>+0,127=4,39</m:t>
                      </m:r>
                      <m:d>
                        <m:dPr>
                          <m:ctrlPr>
                            <a:rPr lang="vi-V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vi-VN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B09DD177-0C64-1386-1EE9-8E360B0E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428" y="1601585"/>
                <a:ext cx="7476836" cy="11887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85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13" grpId="0"/>
      <p:bldP spid="19" grpId="0"/>
      <p:bldP spid="21" grpId="0"/>
      <p:bldP spid="2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834F23A-E370-4C9C-8E4A-2EAB966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538EF439-6151-ABFC-36D0-A9AF97F9ABA2}"/>
              </a:ext>
            </a:extLst>
          </p:cNvPr>
          <p:cNvSpPr txBox="1"/>
          <p:nvPr/>
        </p:nvSpPr>
        <p:spPr>
          <a:xfrm>
            <a:off x="0" y="789504"/>
            <a:ext cx="85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F97F242-AE9D-C61C-F24E-1599E9E39FF1}"/>
              </a:ext>
            </a:extLst>
          </p:cNvPr>
          <p:cNvSpPr/>
          <p:nvPr/>
        </p:nvSpPr>
        <p:spPr>
          <a:xfrm>
            <a:off x="0" y="1053962"/>
            <a:ext cx="11559396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Thử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nghiệm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hoạt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động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sự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cố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quá</a:t>
            </a:r>
            <a:r>
              <a:rPr lang="fr-FR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dòng</a:t>
            </a:r>
            <a:endParaRPr lang="vi-VN" dirty="0"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-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Thực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hiện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lại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thí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nghiệm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quá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dòng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nhiều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lần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với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M=I/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Ip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thay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đổi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kết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quả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thu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được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được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thống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kê ở </a:t>
            </a:r>
            <a:r>
              <a:rPr lang="vi-VN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bảng</a:t>
            </a:r>
            <a:r>
              <a:rPr lang="vi-VN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sau:</a:t>
            </a:r>
            <a:endParaRPr lang="en-US" dirty="0">
              <a:effectLst/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D0D31E21-52CB-2101-F361-0DDD4CC2545B}"/>
              </a:ext>
            </a:extLst>
          </p:cNvPr>
          <p:cNvSpPr/>
          <p:nvPr/>
        </p:nvSpPr>
        <p:spPr>
          <a:xfrm>
            <a:off x="7366373" y="4859695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reset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2A67CA38-A52A-09DF-7AB9-BA2C6E6C8F21}"/>
              </a:ext>
            </a:extLst>
          </p:cNvPr>
          <p:cNvSpPr/>
          <p:nvPr/>
        </p:nvSpPr>
        <p:spPr>
          <a:xfrm>
            <a:off x="2190029" y="4859695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1922482B-18A4-D19F-2314-5548EBDAA0A2}"/>
              </a:ext>
            </a:extLst>
          </p:cNvPr>
          <p:cNvSpPr/>
          <p:nvPr/>
        </p:nvSpPr>
        <p:spPr>
          <a:xfrm>
            <a:off x="1649950" y="1777237"/>
            <a:ext cx="8934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là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chia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sẵn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Tlt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là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thuyết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200"/>
              </a:spcAft>
              <a:buClr>
                <a:srgbClr val="000000"/>
              </a:buClr>
              <a:buFont typeface="Symbol" panose="05050102010706020507" pitchFamily="18" charset="2"/>
              <a:buChar char=""/>
            </a:pP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Ttest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là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đo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EDCA75A4-13A2-9627-D17E-75DD31D1E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370258"/>
              </p:ext>
            </p:extLst>
          </p:nvPr>
        </p:nvGraphicFramePr>
        <p:xfrm>
          <a:off x="1199082" y="2747068"/>
          <a:ext cx="4468473" cy="2100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9034">
                  <a:extLst>
                    <a:ext uri="{9D8B030D-6E8A-4147-A177-3AD203B41FA5}">
                      <a16:colId xmlns:a16="http://schemas.microsoft.com/office/drawing/2014/main" val="80220975"/>
                    </a:ext>
                  </a:extLst>
                </a:gridCol>
                <a:gridCol w="1525876">
                  <a:extLst>
                    <a:ext uri="{9D8B030D-6E8A-4147-A177-3AD203B41FA5}">
                      <a16:colId xmlns:a16="http://schemas.microsoft.com/office/drawing/2014/main" val="244461878"/>
                    </a:ext>
                  </a:extLst>
                </a:gridCol>
                <a:gridCol w="1533563">
                  <a:extLst>
                    <a:ext uri="{9D8B030D-6E8A-4147-A177-3AD203B41FA5}">
                      <a16:colId xmlns:a16="http://schemas.microsoft.com/office/drawing/2014/main" val="989802561"/>
                    </a:ext>
                  </a:extLst>
                </a:gridCol>
              </a:tblGrid>
              <a:tr h="3001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M</a:t>
                      </a:r>
                      <a:endParaRPr lang="vi-VN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Tlt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Ttt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2312613"/>
                  </a:ext>
                </a:extLst>
              </a:tr>
              <a:tr h="3001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4,7</a:t>
                      </a:r>
                      <a:endParaRPr lang="vi-VN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1,464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1,578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2070876"/>
                  </a:ext>
                </a:extLst>
              </a:tr>
              <a:tr h="3001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3,6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2,485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2,727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0251912"/>
                  </a:ext>
                </a:extLst>
              </a:tr>
              <a:tr h="3001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2,76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4.39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4,768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7423908"/>
                  </a:ext>
                </a:extLst>
              </a:tr>
              <a:tr h="3001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2,43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5.876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6,612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8594740"/>
                  </a:ext>
                </a:extLst>
              </a:tr>
              <a:tr h="3001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1.817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12.379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13,956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8289344"/>
                  </a:ext>
                </a:extLst>
              </a:tr>
              <a:tr h="3001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1,21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60.899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62,806</a:t>
                      </a:r>
                      <a:endParaRPr lang="vi-VN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5660607"/>
                  </a:ext>
                </a:extLst>
              </a:tr>
            </a:tbl>
          </a:graphicData>
        </a:graphic>
      </p:graphicFrame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BB688109-77DC-0810-E8A7-CA9BAF629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4973"/>
              </p:ext>
            </p:extLst>
          </p:nvPr>
        </p:nvGraphicFramePr>
        <p:xfrm>
          <a:off x="6267184" y="2753903"/>
          <a:ext cx="4119020" cy="20941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152">
                  <a:extLst>
                    <a:ext uri="{9D8B030D-6E8A-4147-A177-3AD203B41FA5}">
                      <a16:colId xmlns:a16="http://schemas.microsoft.com/office/drawing/2014/main" val="768135439"/>
                    </a:ext>
                  </a:extLst>
                </a:gridCol>
                <a:gridCol w="1406788">
                  <a:extLst>
                    <a:ext uri="{9D8B030D-6E8A-4147-A177-3AD203B41FA5}">
                      <a16:colId xmlns:a16="http://schemas.microsoft.com/office/drawing/2014/main" val="3774072697"/>
                    </a:ext>
                  </a:extLst>
                </a:gridCol>
                <a:gridCol w="1406080">
                  <a:extLst>
                    <a:ext uri="{9D8B030D-6E8A-4147-A177-3AD203B41FA5}">
                      <a16:colId xmlns:a16="http://schemas.microsoft.com/office/drawing/2014/main" val="2082304560"/>
                    </a:ext>
                  </a:extLst>
                </a:gridCol>
              </a:tblGrid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M</a:t>
                      </a:r>
                      <a:endParaRPr lang="vi-VN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Tlt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Test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8354368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0.1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29.394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29.245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5443765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0.2</a:t>
                      </a:r>
                      <a:endParaRPr lang="vi-VN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31.313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30.123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936962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0.41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34.980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34.75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8842100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0.55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41.720</a:t>
                      </a:r>
                      <a:endParaRPr lang="vi-VN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41.044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4466686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0.66</a:t>
                      </a:r>
                      <a:endParaRPr lang="vi-VN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51.559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49.983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2838142"/>
                  </a:ext>
                </a:extLst>
              </a:tr>
              <a:tr h="29916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0.825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91.115</a:t>
                      </a:r>
                      <a:endParaRPr lang="vi-VN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89.215</a:t>
                      </a:r>
                      <a:endParaRPr lang="vi-VN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0299619"/>
                  </a:ext>
                </a:extLst>
              </a:tr>
            </a:tbl>
          </a:graphicData>
        </a:graphic>
      </p:graphicFrame>
      <p:graphicFrame>
        <p:nvGraphicFramePr>
          <p:cNvPr id="10" name="Biểu đồ 9">
            <a:extLst>
              <a:ext uri="{FF2B5EF4-FFF2-40B4-BE49-F238E27FC236}">
                <a16:creationId xmlns:a16="http://schemas.microsoft.com/office/drawing/2014/main" id="{4BC9BB94-0FF8-906F-D8C1-A2DD41C758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433975"/>
              </p:ext>
            </p:extLst>
          </p:nvPr>
        </p:nvGraphicFramePr>
        <p:xfrm>
          <a:off x="1199082" y="1882111"/>
          <a:ext cx="4468473" cy="296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Hình ảnh 10">
            <a:extLst>
              <a:ext uri="{FF2B5EF4-FFF2-40B4-BE49-F238E27FC236}">
                <a16:creationId xmlns:a16="http://schemas.microsoft.com/office/drawing/2014/main" id="{E22DFA49-7EDA-AC78-9439-B59CCD20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89" y="1887449"/>
            <a:ext cx="4025809" cy="2972246"/>
          </a:xfrm>
          <a:prstGeom prst="rect">
            <a:avLst/>
          </a:prstGeom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93DE9A98-ECE3-95C5-2765-29AFB97B284A}"/>
              </a:ext>
            </a:extLst>
          </p:cNvPr>
          <p:cNvSpPr txBox="1"/>
          <p:nvPr/>
        </p:nvSpPr>
        <p:spPr>
          <a:xfrm>
            <a:off x="1097711" y="4848048"/>
            <a:ext cx="4569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Đường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đặc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đo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theo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tế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theo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thuyết</a:t>
            </a:r>
            <a:endParaRPr lang="vi-VN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990F93F3-ED7D-EF78-9D6D-016692B8DF3C}"/>
              </a:ext>
            </a:extLst>
          </p:cNvPr>
          <p:cNvSpPr txBox="1"/>
          <p:nvPr/>
        </p:nvSpPr>
        <p:spPr>
          <a:xfrm>
            <a:off x="6313789" y="4852649"/>
            <a:ext cx="4119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cong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rơ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-le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IEEE C37.112-1996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389DE141-FF6C-2F13-E295-32238086C067}"/>
              </a:ext>
            </a:extLst>
          </p:cNvPr>
          <p:cNvSpPr txBox="1"/>
          <p:nvPr/>
        </p:nvSpPr>
        <p:spPr>
          <a:xfrm>
            <a:off x="1097711" y="5693434"/>
            <a:ext cx="960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latin typeface="+mj-lt"/>
                <a:sym typeface="Wingdings" panose="05000000000000000000" pitchFamily="2" charset="2"/>
              </a:rPr>
              <a:t> Rơ-le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số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hoạt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bảo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vệ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quá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dòng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tương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đối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chính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xác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theo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đường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đặc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tinh tiêu </a:t>
            </a:r>
            <a:r>
              <a:rPr lang="vi-VN" dirty="0" err="1">
                <a:latin typeface="+mj-lt"/>
                <a:sym typeface="Wingdings" panose="05000000000000000000" pitchFamily="2" charset="2"/>
              </a:rPr>
              <a:t>chuẩn</a:t>
            </a:r>
            <a:r>
              <a:rPr lang="vi-VN" dirty="0">
                <a:latin typeface="+mj-lt"/>
                <a:sym typeface="Wingdings" panose="05000000000000000000" pitchFamily="2" charset="2"/>
              </a:rPr>
              <a:t> IEEE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011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Graphic spid="10" grpId="0">
        <p:bldAsOne/>
      </p:bldGraphic>
      <p:bldP spid="16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06042-F97A-4FA3-82B4-ACC0181D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645" y="577962"/>
            <a:ext cx="9606709" cy="1934307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 ĐẠI HỌC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Rơ-le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minh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tòa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nên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vạn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57B394-1B04-4637-BFC8-A13CB410F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87654"/>
              </p:ext>
            </p:extLst>
          </p:nvPr>
        </p:nvGraphicFramePr>
        <p:xfrm>
          <a:off x="3522788" y="3791309"/>
          <a:ext cx="541417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063">
                  <a:extLst>
                    <a:ext uri="{9D8B030D-6E8A-4147-A177-3AD203B41FA5}">
                      <a16:colId xmlns:a16="http://schemas.microsoft.com/office/drawing/2014/main" val="1411936095"/>
                    </a:ext>
                  </a:extLst>
                </a:gridCol>
                <a:gridCol w="2688116">
                  <a:extLst>
                    <a:ext uri="{9D8B030D-6E8A-4147-A177-3AD203B41FA5}">
                      <a16:colId xmlns:a16="http://schemas.microsoft.com/office/drawing/2014/main" val="1899323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 viên thực hiện:</a:t>
                      </a:r>
                      <a:endParaRPr lang="vi-VN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</a:t>
                      </a:r>
                      <a:r>
                        <a:rPr lang="vi-V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Hào</a:t>
                      </a:r>
                      <a:endParaRPr lang="vi-V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813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vi-V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20173837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52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Lớp:</a:t>
                      </a:r>
                      <a:endParaRPr lang="vi-VN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KTĐ 05 – K62</a:t>
                      </a:r>
                      <a:endParaRPr lang="vi-VN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48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 viên hướng dẫn:</a:t>
                      </a:r>
                      <a:endParaRPr lang="vi-VN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TS. </a:t>
                      </a:r>
                      <a:r>
                        <a:rPr lang="vi-V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Đặng</a:t>
                      </a:r>
                      <a:r>
                        <a:rPr lang="vi-V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Hoàng</a:t>
                      </a:r>
                      <a:r>
                        <a:rPr lang="vi-VN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581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78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D5529-7CD8-4638-92E1-839519F1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02694BF-0B66-C221-2E13-091F97B88F19}"/>
              </a:ext>
            </a:extLst>
          </p:cNvPr>
          <p:cNvSpPr/>
          <p:nvPr/>
        </p:nvSpPr>
        <p:spPr>
          <a:xfrm>
            <a:off x="0" y="851654"/>
            <a:ext cx="5540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E5306EF-491A-257E-2AA2-631A2817F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7076" y="1545489"/>
            <a:ext cx="3766788" cy="2095256"/>
          </a:xfrm>
          <a:prstGeom prst="rect">
            <a:avLst/>
          </a:prstGeom>
        </p:spPr>
      </p:pic>
      <p:sp>
        <p:nvSpPr>
          <p:cNvPr id="15" name="Rectangle 18">
            <a:extLst>
              <a:ext uri="{FF2B5EF4-FFF2-40B4-BE49-F238E27FC236}">
                <a16:creationId xmlns:a16="http://schemas.microsoft.com/office/drawing/2014/main" id="{2011E44B-D22E-2514-C41B-83C3F1EF83EC}"/>
              </a:ext>
            </a:extLst>
          </p:cNvPr>
          <p:cNvSpPr/>
          <p:nvPr/>
        </p:nvSpPr>
        <p:spPr>
          <a:xfrm>
            <a:off x="1342251" y="5821680"/>
            <a:ext cx="3688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nguyên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967DFE0-3FE7-AB3B-416E-E5FB85252902}"/>
              </a:ext>
            </a:extLst>
          </p:cNvPr>
          <p:cNvSpPr txBox="1"/>
          <p:nvPr/>
        </p:nvSpPr>
        <p:spPr>
          <a:xfrm>
            <a:off x="563672" y="1176157"/>
            <a:ext cx="11194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dòng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mức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cho 5 kênh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xảy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ngắn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mạch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trở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shunt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đưa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Terminal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ngắn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mạch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Rơ-le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phải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hơn 75mV.</a:t>
            </a:r>
            <a:endParaRPr lang="vi-VN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FC561CD-C000-51DD-0F8D-A6AB5EFB3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97" y="3965248"/>
            <a:ext cx="2634615" cy="1892300"/>
          </a:xfrm>
          <a:prstGeom prst="rect">
            <a:avLst/>
          </a:prstGeom>
        </p:spPr>
      </p:pic>
      <p:pic>
        <p:nvPicPr>
          <p:cNvPr id="9" name="Hình ảnh 8" descr="Ảnh có chứa văn bản, thiết bị điện tử&#10;&#10;Mô tả được tạo tự động">
            <a:extLst>
              <a:ext uri="{FF2B5EF4-FFF2-40B4-BE49-F238E27FC236}">
                <a16:creationId xmlns:a16="http://schemas.microsoft.com/office/drawing/2014/main" id="{2A445AB1-6B8B-68A1-EDAC-B474BB478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972" y="1798737"/>
            <a:ext cx="5363627" cy="4022943"/>
          </a:xfrm>
          <a:prstGeom prst="rect">
            <a:avLst/>
          </a:prstGeom>
        </p:spPr>
      </p:pic>
      <p:sp>
        <p:nvSpPr>
          <p:cNvPr id="16" name="Rectangle 18">
            <a:extLst>
              <a:ext uri="{FF2B5EF4-FFF2-40B4-BE49-F238E27FC236}">
                <a16:creationId xmlns:a16="http://schemas.microsoft.com/office/drawing/2014/main" id="{59C6E046-5391-ED57-319D-B9C44A5E0D24}"/>
              </a:ext>
            </a:extLst>
          </p:cNvPr>
          <p:cNvSpPr/>
          <p:nvPr/>
        </p:nvSpPr>
        <p:spPr>
          <a:xfrm>
            <a:off x="638355" y="3461321"/>
            <a:ext cx="4511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dông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kênh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54830195-E00A-FE11-5E3A-F39D7883EF10}"/>
              </a:ext>
            </a:extLst>
          </p:cNvPr>
          <p:cNvSpPr/>
          <p:nvPr/>
        </p:nvSpPr>
        <p:spPr>
          <a:xfrm>
            <a:off x="5678462" y="5821680"/>
            <a:ext cx="5451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trên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647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D5529-7CD8-4638-92E1-839519F1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02694BF-0B66-C221-2E13-091F97B88F19}"/>
              </a:ext>
            </a:extLst>
          </p:cNvPr>
          <p:cNvSpPr/>
          <p:nvPr/>
        </p:nvSpPr>
        <p:spPr>
          <a:xfrm>
            <a:off x="0" y="851654"/>
            <a:ext cx="5540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9746E9E-E78C-501B-C7C4-3BE66C9D413D}"/>
              </a:ext>
            </a:extLst>
          </p:cNvPr>
          <p:cNvSpPr/>
          <p:nvPr/>
        </p:nvSpPr>
        <p:spPr>
          <a:xfrm>
            <a:off x="528992" y="5007777"/>
            <a:ext cx="100238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indent="97155" algn="just">
              <a:spcAft>
                <a:spcPts val="800"/>
              </a:spcAft>
            </a:pP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Khi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đương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shunt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contactor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ngắt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congtactor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hoan toan đo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50ms. Như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Rơ-le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tương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chinh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27373008-575E-AA21-0941-51D32A833F0C}"/>
              </a:ext>
            </a:extLst>
          </p:cNvPr>
          <p:cNvSpPr/>
          <p:nvPr/>
        </p:nvSpPr>
        <p:spPr>
          <a:xfrm>
            <a:off x="7107388" y="4500474"/>
            <a:ext cx="3974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FFE87E3D-5198-C2EE-8515-5128958BCF40}"/>
              </a:ext>
            </a:extLst>
          </p:cNvPr>
          <p:cNvSpPr/>
          <p:nvPr/>
        </p:nvSpPr>
        <p:spPr>
          <a:xfrm>
            <a:off x="926040" y="4506567"/>
            <a:ext cx="3688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nganmach">
            <a:hlinkClick r:id="" action="ppaction://media"/>
            <a:extLst>
              <a:ext uri="{FF2B5EF4-FFF2-40B4-BE49-F238E27FC236}">
                <a16:creationId xmlns:a16="http://schemas.microsoft.com/office/drawing/2014/main" id="{1C47B626-776E-6CB6-E567-D71A378EF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9590" y="1220986"/>
            <a:ext cx="6502699" cy="3654913"/>
          </a:xfrm>
          <a:prstGeom prst="rect">
            <a:avLst/>
          </a:prstGeom>
        </p:spPr>
      </p:pic>
      <p:pic>
        <p:nvPicPr>
          <p:cNvPr id="9" name="Hình ảnh 8" descr="Ảnh có chứa văn bản, thiết bị điện tử&#10;&#10;Mô tả được tạo tự động">
            <a:extLst>
              <a:ext uri="{FF2B5EF4-FFF2-40B4-BE49-F238E27FC236}">
                <a16:creationId xmlns:a16="http://schemas.microsoft.com/office/drawing/2014/main" id="{7D3212E8-C8B3-C8FE-8335-46134D1CA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30350" y="908781"/>
            <a:ext cx="3026786" cy="4035405"/>
          </a:xfrm>
          <a:prstGeom prst="rect">
            <a:avLst/>
          </a:prstGeom>
        </p:spPr>
      </p:pic>
      <p:pic>
        <p:nvPicPr>
          <p:cNvPr id="12" name="Hình ảnh 11" descr="Ảnh có chứa văn bản, màn hình, đen, bảng điểm&#10;&#10;Mô tả được tạo tự động">
            <a:extLst>
              <a:ext uri="{FF2B5EF4-FFF2-40B4-BE49-F238E27FC236}">
                <a16:creationId xmlns:a16="http://schemas.microsoft.com/office/drawing/2014/main" id="{153E1733-3093-A086-020A-0A636EC33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580" y="1413090"/>
            <a:ext cx="5353155" cy="3009641"/>
          </a:xfrm>
          <a:prstGeom prst="rect">
            <a:avLst/>
          </a:prstGeom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341898F-FC52-F889-287E-BC08610A9166}"/>
              </a:ext>
            </a:extLst>
          </p:cNvPr>
          <p:cNvSpPr txBox="1"/>
          <p:nvPr/>
        </p:nvSpPr>
        <p:spPr>
          <a:xfrm>
            <a:off x="926040" y="5001684"/>
            <a:ext cx="101558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vặn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nút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xoay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trở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thay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 trên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tải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kênh 1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kênh 2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Ura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&gt;75mV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contactor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tương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ngay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tức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ngắt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Trên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led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ngắn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giao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ngắn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497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1" grpId="0"/>
      <p:bldP spid="14" grpId="0"/>
      <p:bldP spid="6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44F457D-7F11-4B0F-A381-A7659670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08830BC-116F-576C-7B9A-03F9490448EC}"/>
              </a:ext>
            </a:extLst>
          </p:cNvPr>
          <p:cNvSpPr/>
          <p:nvPr/>
        </p:nvSpPr>
        <p:spPr>
          <a:xfrm>
            <a:off x="0" y="832096"/>
            <a:ext cx="5524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58815603-2EC9-D727-2B87-FA1C2DD200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74" y="1850119"/>
            <a:ext cx="3419475" cy="3157855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A940B02-263F-3A5E-46B4-FA173905CA48}"/>
              </a:ext>
            </a:extLst>
          </p:cNvPr>
          <p:cNvSpPr/>
          <p:nvPr/>
        </p:nvSpPr>
        <p:spPr>
          <a:xfrm>
            <a:off x="421214" y="5192640"/>
            <a:ext cx="423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 dụng cảm biến DS18b20 để đọc nhiệt độ</a:t>
            </a:r>
            <a:endParaRPr lang="en-US" i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9D0FA030-FE1C-5084-CF1F-8F6B7175E366}"/>
              </a:ext>
            </a:extLst>
          </p:cNvPr>
          <p:cNvSpPr/>
          <p:nvPr/>
        </p:nvSpPr>
        <p:spPr>
          <a:xfrm>
            <a:off x="1425052" y="5660761"/>
            <a:ext cx="10690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lắp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erial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048CAB0-B337-E0E8-EFB2-F40136DDE1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37" y="1424349"/>
            <a:ext cx="6371692" cy="3583625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B5525889-1935-35B7-3163-96C22EA8DA23}"/>
              </a:ext>
            </a:extLst>
          </p:cNvPr>
          <p:cNvSpPr/>
          <p:nvPr/>
        </p:nvSpPr>
        <p:spPr>
          <a:xfrm>
            <a:off x="7313859" y="5192640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 thị nhiệt độ trên giao diện</a:t>
            </a:r>
            <a:endParaRPr lang="en-US" i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B5679923-CF5B-EFE0-F5A8-7BD32BF247D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14564" r="5967" b="15691"/>
          <a:stretch/>
        </p:blipFill>
        <p:spPr bwMode="auto">
          <a:xfrm>
            <a:off x="338736" y="1948815"/>
            <a:ext cx="5518869" cy="2960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5E50522A-C62F-90CE-B15B-6DC187615622}"/>
              </a:ext>
            </a:extLst>
          </p:cNvPr>
          <p:cNvSpPr/>
          <p:nvPr/>
        </p:nvSpPr>
        <p:spPr>
          <a:xfrm>
            <a:off x="1242534" y="5223418"/>
            <a:ext cx="343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 thị nhiệt độ trên màn hình led</a:t>
            </a:r>
            <a:endParaRPr lang="en-US" i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9701B0A-F877-7AD1-4C40-D1EE21FFF909}"/>
              </a:ext>
            </a:extLst>
          </p:cNvPr>
          <p:cNvSpPr txBox="1"/>
          <p:nvPr/>
        </p:nvSpPr>
        <p:spPr>
          <a:xfrm>
            <a:off x="1058376" y="1130236"/>
            <a:ext cx="7757820" cy="679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nối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cảm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đo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DS18b20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Terminal đo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trên Rơ-le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đọc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ra.</a:t>
            </a:r>
          </a:p>
        </p:txBody>
      </p:sp>
    </p:spTree>
    <p:extLst>
      <p:ext uri="{BB962C8B-B14F-4D97-AF65-F5344CB8AC3E}">
        <p14:creationId xmlns:p14="http://schemas.microsoft.com/office/powerpoint/2010/main" val="12920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F3638D6-6384-4640-8D47-96BCCF1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715BAC7-489C-144C-C0DE-99208927D339}"/>
              </a:ext>
            </a:extLst>
          </p:cNvPr>
          <p:cNvSpPr/>
          <p:nvPr/>
        </p:nvSpPr>
        <p:spPr>
          <a:xfrm>
            <a:off x="0" y="853565"/>
            <a:ext cx="546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cháy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C76765C-ED7C-E776-B49F-102C1682E1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632" y="1013033"/>
            <a:ext cx="3569970" cy="4760653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9AA790BF-99E8-150C-BCC8-38290F00E514}"/>
              </a:ext>
            </a:extLst>
          </p:cNvPr>
          <p:cNvSpPr/>
          <p:nvPr/>
        </p:nvSpPr>
        <p:spPr>
          <a:xfrm>
            <a:off x="7415101" y="5720998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 nghiệm hoạt động báo cháy </a:t>
            </a:r>
            <a:endParaRPr lang="en-US" i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3822D9A3-920D-B7DA-35E3-E57FC8ED99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9" y="2016988"/>
            <a:ext cx="6477001" cy="3643313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20314DBF-1336-149A-A2FF-D85C2BEE73BC}"/>
              </a:ext>
            </a:extLst>
          </p:cNvPr>
          <p:cNvSpPr/>
          <p:nvPr/>
        </p:nvSpPr>
        <p:spPr>
          <a:xfrm>
            <a:off x="2009678" y="5660634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cháy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F13EE6D8-A14A-1A95-F8A0-CEF28B0F75C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11107" r="18267" b="14559"/>
          <a:stretch/>
        </p:blipFill>
        <p:spPr>
          <a:xfrm rot="16200000">
            <a:off x="7499711" y="1469536"/>
            <a:ext cx="3449364" cy="4598198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F0572A26-6C47-5472-8FFC-566224263352}"/>
              </a:ext>
            </a:extLst>
          </p:cNvPr>
          <p:cNvSpPr/>
          <p:nvPr/>
        </p:nvSpPr>
        <p:spPr>
          <a:xfrm>
            <a:off x="7888931" y="5475635"/>
            <a:ext cx="267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 </a:t>
            </a:r>
            <a:r>
              <a:rPr lang="vi-VN" i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fr-FR" i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 khi có sự cố cháy</a:t>
            </a:r>
            <a:endParaRPr lang="en-US" i="1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39BA6FBA-8456-A5DA-36F3-86E1DDA48C12}"/>
              </a:ext>
            </a:extLst>
          </p:cNvPr>
          <p:cNvSpPr/>
          <p:nvPr/>
        </p:nvSpPr>
        <p:spPr>
          <a:xfrm>
            <a:off x="162500" y="116565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6695" indent="226695" algn="just"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Lắp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erminal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cháy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lửa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6598F37B-8A3C-6CB9-63C4-11C30C5BFFB1}"/>
              </a:ext>
            </a:extLst>
          </p:cNvPr>
          <p:cNvSpPr/>
          <p:nvPr/>
        </p:nvSpPr>
        <p:spPr>
          <a:xfrm>
            <a:off x="145024" y="1165650"/>
            <a:ext cx="6113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indent="226695" algn="just">
              <a:spcAft>
                <a:spcPts val="800"/>
              </a:spcAft>
            </a:pP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contactor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led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cháy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47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7D2450F-7383-4652-8091-9CB279C0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vi-VN" sz="2800" b="1" dirty="0">
                <a:latin typeface="+mj-lt"/>
                <a:cs typeface="Arial" panose="020B0604020202020204" pitchFamily="34" charset="0"/>
              </a:rPr>
              <a:t>4</a:t>
            </a:r>
            <a:r>
              <a:rPr lang="en-US" sz="2800" b="1" dirty="0">
                <a:latin typeface="+mj-lt"/>
                <a:cs typeface="Arial" panose="020B0604020202020204" pitchFamily="34" charset="0"/>
              </a:rPr>
              <a:t>. </a:t>
            </a:r>
            <a:r>
              <a:rPr lang="vi-VN" sz="2800" b="1" dirty="0" err="1">
                <a:latin typeface="+mj-lt"/>
              </a:rPr>
              <a:t>Kết</a:t>
            </a:r>
            <a:r>
              <a:rPr lang="vi-VN" sz="2800" b="1" dirty="0">
                <a:latin typeface="+mj-lt"/>
              </a:rPr>
              <a:t> </a:t>
            </a:r>
            <a:r>
              <a:rPr lang="vi-VN" sz="2800" b="1" dirty="0" err="1">
                <a:latin typeface="+mj-lt"/>
              </a:rPr>
              <a:t>luận</a:t>
            </a:r>
            <a:endParaRPr lang="en-US" sz="2800" b="1" dirty="0">
              <a:latin typeface="+mj-lt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4D2B74C-96D1-F6C5-20BD-1FA94D6F0823}"/>
              </a:ext>
            </a:extLst>
          </p:cNvPr>
          <p:cNvSpPr txBox="1"/>
          <p:nvPr/>
        </p:nvSpPr>
        <p:spPr>
          <a:xfrm>
            <a:off x="399120" y="973204"/>
            <a:ext cx="111516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ngắn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dòng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cắt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contactor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đình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dirty="0">
                <a:latin typeface="Times New Roman" panose="02020603050405020304" pitchFamily="18" charset="0"/>
              </a:rPr>
              <a:t> Chưa </a:t>
            </a:r>
            <a:r>
              <a:rPr lang="vi-VN" dirty="0" err="1">
                <a:latin typeface="Times New Roman" panose="02020603050405020304" pitchFamily="18" charset="0"/>
              </a:rPr>
              <a:t>hòan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thành</a:t>
            </a:r>
            <a:r>
              <a:rPr lang="vi-VN" dirty="0">
                <a:latin typeface="Times New Roman" panose="02020603050405020304" pitchFamily="18" charset="0"/>
              </a:rPr>
              <a:t>: </a:t>
            </a:r>
            <a:r>
              <a:rPr lang="vi-VN" dirty="0" err="1">
                <a:latin typeface="Times New Roman" panose="02020603050405020304" pitchFamily="18" charset="0"/>
              </a:rPr>
              <a:t>Dòng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điện</a:t>
            </a:r>
            <a:r>
              <a:rPr lang="vi-VN" dirty="0">
                <a:latin typeface="Times New Roman" panose="02020603050405020304" pitchFamily="18" charset="0"/>
              </a:rPr>
              <a:t> đo </a:t>
            </a:r>
            <a:r>
              <a:rPr lang="vi-VN" dirty="0" err="1">
                <a:latin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từ</a:t>
            </a:r>
            <a:r>
              <a:rPr lang="vi-VN" dirty="0">
                <a:latin typeface="Times New Roman" panose="02020603050405020304" pitchFamily="18" charset="0"/>
              </a:rPr>
              <a:t> Rơ-le </a:t>
            </a:r>
            <a:r>
              <a:rPr lang="vi-VN" dirty="0" err="1">
                <a:latin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vẫn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</a:rPr>
              <a:t> sai </a:t>
            </a:r>
            <a:r>
              <a:rPr lang="vi-VN" dirty="0" err="1">
                <a:latin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</a:rPr>
              <a:t>, Giao </a:t>
            </a:r>
            <a:r>
              <a:rPr lang="vi-VN" dirty="0" err="1">
                <a:latin typeface="Times New Roman" panose="02020603050405020304" pitchFamily="18" charset="0"/>
              </a:rPr>
              <a:t>diện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người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dùng</a:t>
            </a:r>
            <a:r>
              <a:rPr lang="vi-VN" dirty="0">
                <a:latin typeface="Times New Roman" panose="02020603050405020304" pitchFamily="18" charset="0"/>
              </a:rPr>
              <a:t> chưa thân </a:t>
            </a:r>
            <a:r>
              <a:rPr lang="vi-VN" dirty="0" err="1">
                <a:latin typeface="Times New Roman" panose="02020603050405020304" pitchFamily="18" charset="0"/>
              </a:rPr>
              <a:t>thiện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mới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chỉ</a:t>
            </a:r>
            <a:r>
              <a:rPr lang="vi-VN" dirty="0">
                <a:latin typeface="Times New Roman" panose="02020603050405020304" pitchFamily="18" charset="0"/>
              </a:rPr>
              <a:t> trên </a:t>
            </a:r>
            <a:r>
              <a:rPr lang="vi-VN" dirty="0" err="1">
                <a:latin typeface="Times New Roman" panose="02020603050405020304" pitchFamily="18" charset="0"/>
              </a:rPr>
              <a:t>nền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tảng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web</a:t>
            </a:r>
            <a:r>
              <a:rPr lang="vi-VN" dirty="0">
                <a:latin typeface="Times New Roman" panose="02020603050405020304" pitchFamily="18" charset="0"/>
              </a:rPr>
              <a:t> chưa </a:t>
            </a:r>
            <a:r>
              <a:rPr lang="vi-VN" dirty="0" err="1">
                <a:latin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tính</a:t>
            </a:r>
            <a:r>
              <a:rPr lang="vi-VN" dirty="0">
                <a:latin typeface="Times New Roman" panose="02020603050405020304" pitchFamily="18" charset="0"/>
              </a:rPr>
              <a:t> năng trên </a:t>
            </a:r>
            <a:r>
              <a:rPr lang="vi-VN" dirty="0" err="1">
                <a:latin typeface="Times New Roman" panose="02020603050405020304" pitchFamily="18" charset="0"/>
              </a:rPr>
              <a:t>điện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thoại</a:t>
            </a:r>
            <a:r>
              <a:rPr lang="vi-VN" dirty="0">
                <a:latin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</a:rPr>
              <a:t>vấn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đề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bảo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mật</a:t>
            </a:r>
            <a:r>
              <a:rPr lang="vi-VN" dirty="0">
                <a:latin typeface="Times New Roman" panose="02020603050405020304" pitchFamily="18" charset="0"/>
              </a:rPr>
              <a:t> cho </a:t>
            </a:r>
            <a:r>
              <a:rPr lang="vi-VN" dirty="0" err="1">
                <a:latin typeface="Times New Roman" panose="02020603050405020304" pitchFamily="18" charset="0"/>
              </a:rPr>
              <a:t>thiết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bị</a:t>
            </a:r>
            <a:r>
              <a:rPr lang="vi-VN" dirty="0">
                <a:latin typeface="Times New Roman" panose="02020603050405020304" pitchFamily="18" charset="0"/>
              </a:rPr>
              <a:t>.</a:t>
            </a:r>
          </a:p>
          <a:p>
            <a:endParaRPr lang="vi-VN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dirty="0" err="1">
                <a:latin typeface="Times New Roman" panose="02020603050405020304" pitchFamily="18" charset="0"/>
              </a:rPr>
              <a:t>Định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hướng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phát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triển</a:t>
            </a:r>
            <a:r>
              <a:rPr lang="vi-VN" dirty="0">
                <a:latin typeface="Times New Roman" panose="02020603050405020304" pitchFamily="18" charset="0"/>
              </a:rPr>
              <a:t> tương lai: </a:t>
            </a:r>
            <a:r>
              <a:rPr lang="vi-VN" dirty="0" err="1">
                <a:latin typeface="Times New Roman" panose="02020603050405020304" pitchFamily="18" charset="0"/>
              </a:rPr>
              <a:t>Cần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phải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hiệu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chỉnh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lại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thiết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bị</a:t>
            </a:r>
            <a:r>
              <a:rPr lang="vi-VN" dirty="0">
                <a:latin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</a:rPr>
              <a:t>để</a:t>
            </a:r>
            <a:r>
              <a:rPr lang="vi-VN" dirty="0">
                <a:latin typeface="Times New Roman" panose="02020603050405020304" pitchFamily="18" charset="0"/>
              </a:rPr>
              <a:t> đo </a:t>
            </a:r>
            <a:r>
              <a:rPr lang="vi-VN" dirty="0" err="1">
                <a:latin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</a:rPr>
              <a:t> dông </a:t>
            </a:r>
            <a:r>
              <a:rPr lang="vi-VN" dirty="0" err="1">
                <a:latin typeface="Times New Roman" panose="02020603050405020304" pitchFamily="18" charset="0"/>
              </a:rPr>
              <a:t>điện</a:t>
            </a:r>
            <a:r>
              <a:rPr lang="vi-VN" dirty="0">
                <a:latin typeface="Times New Roman" panose="02020603050405020304" pitchFamily="18" charset="0"/>
              </a:rPr>
              <a:t> chinh </a:t>
            </a:r>
            <a:r>
              <a:rPr lang="vi-VN" dirty="0" err="1">
                <a:latin typeface="Times New Roman" panose="02020603050405020304" pitchFamily="18" charset="0"/>
              </a:rPr>
              <a:t>xác</a:t>
            </a:r>
            <a:r>
              <a:rPr lang="vi-VN" dirty="0">
                <a:latin typeface="Times New Roman" panose="02020603050405020304" pitchFamily="18" charset="0"/>
              </a:rPr>
              <a:t> hơn,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p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nhắn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kênh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trinh, xây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sinh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tương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nhau,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53976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FA621509-997C-476D-938F-6C859768F96C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87611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0E65D02C-9769-2EA3-47AA-92A3339B63A2}"/>
              </a:ext>
            </a:extLst>
          </p:cNvPr>
          <p:cNvSpPr txBox="1">
            <a:spLocks/>
          </p:cNvSpPr>
          <p:nvPr/>
        </p:nvSpPr>
        <p:spPr>
          <a:xfrm>
            <a:off x="386634" y="3004604"/>
            <a:ext cx="2400633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CDA4C1-258E-24FD-55D7-C13C827EEEF7}"/>
              </a:ext>
            </a:extLst>
          </p:cNvPr>
          <p:cNvSpPr txBox="1">
            <a:spLocks/>
          </p:cNvSpPr>
          <p:nvPr/>
        </p:nvSpPr>
        <p:spPr>
          <a:xfrm>
            <a:off x="2862931" y="2492774"/>
            <a:ext cx="7989098" cy="18724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514350" indent="-514350">
              <a:buAutoNum type="arabicPeriod"/>
            </a:pP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vi-V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 </a:t>
            </a:r>
            <a:r>
              <a:rPr lang="vi-VN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vi-V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vi-V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Rơ-le </a:t>
            </a:r>
            <a:r>
              <a:rPr lang="vi-VN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AutoNum type="arabicPeriod"/>
            </a:pPr>
            <a:r>
              <a:rPr lang="en-US" sz="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</a:p>
          <a:p>
            <a:pPr marL="971550" lvl="1" indent="-514350">
              <a:buAutoNum type="arabicPeriod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AutoNum type="arabicPeriod"/>
            </a:pPr>
            <a:endParaRPr lang="en-US" sz="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 startAt="3"/>
            </a:pPr>
            <a:r>
              <a:rPr lang="vi-VN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vi-V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 </a:t>
            </a:r>
            <a:r>
              <a:rPr lang="vi-VN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vi-V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vi-V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Rơ-le </a:t>
            </a:r>
            <a:r>
              <a:rPr lang="vi-VN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B67BFD-FD52-AB55-8640-2A4AFDD39E67}"/>
              </a:ext>
            </a:extLst>
          </p:cNvPr>
          <p:cNvCxnSpPr>
            <a:cxnSpLocks/>
          </p:cNvCxnSpPr>
          <p:nvPr/>
        </p:nvCxnSpPr>
        <p:spPr>
          <a:xfrm>
            <a:off x="2787267" y="2384684"/>
            <a:ext cx="0" cy="1947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60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3F7B7F3F-CAAE-4AF8-BBA7-68EBC9E0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b="1" dirty="0">
              <a:latin typeface="Arial (Body)"/>
              <a:cs typeface="Arial" panose="020B0604020202020204" pitchFamily="34" charset="0"/>
            </a:endParaRPr>
          </a:p>
        </p:txBody>
      </p:sp>
      <p:sp>
        <p:nvSpPr>
          <p:cNvPr id="7" name="Google Shape;2593;p30">
            <a:extLst>
              <a:ext uri="{FF2B5EF4-FFF2-40B4-BE49-F238E27FC236}">
                <a16:creationId xmlns:a16="http://schemas.microsoft.com/office/drawing/2014/main" id="{3473544D-3035-F4D3-8B01-CB2039008B75}"/>
              </a:ext>
            </a:extLst>
          </p:cNvPr>
          <p:cNvSpPr/>
          <p:nvPr/>
        </p:nvSpPr>
        <p:spPr>
          <a:xfrm>
            <a:off x="2024100" y="2818011"/>
            <a:ext cx="267048" cy="267048"/>
          </a:xfrm>
          <a:custGeom>
            <a:avLst/>
            <a:gdLst/>
            <a:ahLst/>
            <a:cxnLst/>
            <a:rect l="l" t="t" r="r" b="b"/>
            <a:pathLst>
              <a:path w="6556" h="6556" extrusionOk="0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2604;p30">
            <a:extLst>
              <a:ext uri="{FF2B5EF4-FFF2-40B4-BE49-F238E27FC236}">
                <a16:creationId xmlns:a16="http://schemas.microsoft.com/office/drawing/2014/main" id="{4A8BBB99-6222-BC4C-9DE4-928E32B630AB}"/>
              </a:ext>
            </a:extLst>
          </p:cNvPr>
          <p:cNvSpPr/>
          <p:nvPr/>
        </p:nvSpPr>
        <p:spPr>
          <a:xfrm>
            <a:off x="2098927" y="3198541"/>
            <a:ext cx="94175" cy="9552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2605;p30">
            <a:extLst>
              <a:ext uri="{FF2B5EF4-FFF2-40B4-BE49-F238E27FC236}">
                <a16:creationId xmlns:a16="http://schemas.microsoft.com/office/drawing/2014/main" id="{2089FC5F-DDBC-F99F-C7FA-977448CC07F5}"/>
              </a:ext>
            </a:extLst>
          </p:cNvPr>
          <p:cNvSpPr/>
          <p:nvPr/>
        </p:nvSpPr>
        <p:spPr>
          <a:xfrm>
            <a:off x="2098927" y="3410110"/>
            <a:ext cx="94175" cy="94216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2606;p30">
            <a:extLst>
              <a:ext uri="{FF2B5EF4-FFF2-40B4-BE49-F238E27FC236}">
                <a16:creationId xmlns:a16="http://schemas.microsoft.com/office/drawing/2014/main" id="{DC0BCA22-1B01-424D-0EB2-0F7D27AFA182}"/>
              </a:ext>
            </a:extLst>
          </p:cNvPr>
          <p:cNvSpPr/>
          <p:nvPr/>
        </p:nvSpPr>
        <p:spPr>
          <a:xfrm>
            <a:off x="2098927" y="3620376"/>
            <a:ext cx="94175" cy="9552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2607;p30">
            <a:extLst>
              <a:ext uri="{FF2B5EF4-FFF2-40B4-BE49-F238E27FC236}">
                <a16:creationId xmlns:a16="http://schemas.microsoft.com/office/drawing/2014/main" id="{134E3074-D961-4D3A-3C7E-4F500D2DAA32}"/>
              </a:ext>
            </a:extLst>
          </p:cNvPr>
          <p:cNvSpPr/>
          <p:nvPr/>
        </p:nvSpPr>
        <p:spPr>
          <a:xfrm>
            <a:off x="2098927" y="3831945"/>
            <a:ext cx="94175" cy="94216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5" y="2312"/>
                  <a:pt x="2312" y="1805"/>
                  <a:pt x="2312" y="1172"/>
                </a:cubicBezTo>
                <a:cubicBezTo>
                  <a:pt x="2312" y="507"/>
                  <a:pt x="1805" y="0"/>
                  <a:pt x="117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2637;p30">
            <a:extLst>
              <a:ext uri="{FF2B5EF4-FFF2-40B4-BE49-F238E27FC236}">
                <a16:creationId xmlns:a16="http://schemas.microsoft.com/office/drawing/2014/main" id="{15C8CBA9-BDFB-4E2B-1F47-63C68F9AFA7A}"/>
              </a:ext>
            </a:extLst>
          </p:cNvPr>
          <p:cNvSpPr/>
          <p:nvPr/>
        </p:nvSpPr>
        <p:spPr>
          <a:xfrm>
            <a:off x="5817598" y="1983385"/>
            <a:ext cx="94216" cy="9552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3" y="1"/>
                </a:moveTo>
                <a:cubicBezTo>
                  <a:pt x="508" y="1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1"/>
                  <a:pt x="117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" name="Google Shape;2638;p30">
            <a:extLst>
              <a:ext uri="{FF2B5EF4-FFF2-40B4-BE49-F238E27FC236}">
                <a16:creationId xmlns:a16="http://schemas.microsoft.com/office/drawing/2014/main" id="{E916FDED-845F-7E74-F0CB-96DA05D5D0A6}"/>
              </a:ext>
            </a:extLst>
          </p:cNvPr>
          <p:cNvSpPr/>
          <p:nvPr/>
        </p:nvSpPr>
        <p:spPr>
          <a:xfrm>
            <a:off x="5817598" y="2194954"/>
            <a:ext cx="94216" cy="94216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6"/>
                  <a:pt x="508" y="2312"/>
                  <a:pt x="1173" y="2312"/>
                </a:cubicBezTo>
                <a:cubicBezTo>
                  <a:pt x="1806" y="2312"/>
                  <a:pt x="2313" y="1806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2639;p30">
            <a:extLst>
              <a:ext uri="{FF2B5EF4-FFF2-40B4-BE49-F238E27FC236}">
                <a16:creationId xmlns:a16="http://schemas.microsoft.com/office/drawing/2014/main" id="{930187F0-3655-8587-98E8-184195D25188}"/>
              </a:ext>
            </a:extLst>
          </p:cNvPr>
          <p:cNvSpPr/>
          <p:nvPr/>
        </p:nvSpPr>
        <p:spPr>
          <a:xfrm>
            <a:off x="5817598" y="2405219"/>
            <a:ext cx="94216" cy="9547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3" y="0"/>
                </a:moveTo>
                <a:cubicBezTo>
                  <a:pt x="508" y="0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2640;p30">
            <a:extLst>
              <a:ext uri="{FF2B5EF4-FFF2-40B4-BE49-F238E27FC236}">
                <a16:creationId xmlns:a16="http://schemas.microsoft.com/office/drawing/2014/main" id="{5E75344F-589B-DF02-8C41-8C070524E159}"/>
              </a:ext>
            </a:extLst>
          </p:cNvPr>
          <p:cNvSpPr/>
          <p:nvPr/>
        </p:nvSpPr>
        <p:spPr>
          <a:xfrm>
            <a:off x="5817598" y="2616788"/>
            <a:ext cx="94216" cy="94175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5"/>
                  <a:pt x="508" y="2312"/>
                  <a:pt x="1173" y="2312"/>
                </a:cubicBezTo>
                <a:cubicBezTo>
                  <a:pt x="1806" y="2312"/>
                  <a:pt x="2313" y="1805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2641;p30">
            <a:extLst>
              <a:ext uri="{FF2B5EF4-FFF2-40B4-BE49-F238E27FC236}">
                <a16:creationId xmlns:a16="http://schemas.microsoft.com/office/drawing/2014/main" id="{1E3EBC88-830E-F2B2-0D4A-E21686B196E1}"/>
              </a:ext>
            </a:extLst>
          </p:cNvPr>
          <p:cNvSpPr/>
          <p:nvPr/>
        </p:nvSpPr>
        <p:spPr>
          <a:xfrm>
            <a:off x="9161478" y="2806402"/>
            <a:ext cx="287700" cy="287699"/>
          </a:xfrm>
          <a:custGeom>
            <a:avLst/>
            <a:gdLst/>
            <a:ahLst/>
            <a:cxnLst/>
            <a:rect l="l" t="t" r="r" b="b"/>
            <a:pathLst>
              <a:path w="7063" h="7063" extrusionOk="0">
                <a:moveTo>
                  <a:pt x="3547" y="0"/>
                </a:moveTo>
                <a:cubicBezTo>
                  <a:pt x="1584" y="0"/>
                  <a:pt x="0" y="1584"/>
                  <a:pt x="0" y="3516"/>
                </a:cubicBezTo>
                <a:cubicBezTo>
                  <a:pt x="0" y="5479"/>
                  <a:pt x="1584" y="7063"/>
                  <a:pt x="3547" y="7063"/>
                </a:cubicBezTo>
                <a:cubicBezTo>
                  <a:pt x="5479" y="7063"/>
                  <a:pt x="7062" y="5479"/>
                  <a:pt x="7062" y="3516"/>
                </a:cubicBezTo>
                <a:cubicBezTo>
                  <a:pt x="7062" y="1584"/>
                  <a:pt x="5479" y="0"/>
                  <a:pt x="3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Google Shape;2644;p30">
            <a:extLst>
              <a:ext uri="{FF2B5EF4-FFF2-40B4-BE49-F238E27FC236}">
                <a16:creationId xmlns:a16="http://schemas.microsoft.com/office/drawing/2014/main" id="{483C30CE-7FF8-2441-3F24-90B7A33A7EA2}"/>
              </a:ext>
            </a:extLst>
          </p:cNvPr>
          <p:cNvSpPr/>
          <p:nvPr/>
        </p:nvSpPr>
        <p:spPr>
          <a:xfrm>
            <a:off x="9254350" y="3198541"/>
            <a:ext cx="95479" cy="9552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3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chemeClr val="accent1">
                  <a:lumMod val="75000"/>
                </a:schemeClr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" name="Google Shape;2645;p30">
            <a:extLst>
              <a:ext uri="{FF2B5EF4-FFF2-40B4-BE49-F238E27FC236}">
                <a16:creationId xmlns:a16="http://schemas.microsoft.com/office/drawing/2014/main" id="{84F7C9EE-9C46-A389-2726-0F3267C7D934}"/>
              </a:ext>
            </a:extLst>
          </p:cNvPr>
          <p:cNvSpPr/>
          <p:nvPr/>
        </p:nvSpPr>
        <p:spPr>
          <a:xfrm>
            <a:off x="9254350" y="3410110"/>
            <a:ext cx="95479" cy="94216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1"/>
                </a:moveTo>
                <a:cubicBezTo>
                  <a:pt x="539" y="1"/>
                  <a:pt x="0" y="507"/>
                  <a:pt x="0" y="1172"/>
                </a:cubicBezTo>
                <a:cubicBezTo>
                  <a:pt x="0" y="1806"/>
                  <a:pt x="539" y="2312"/>
                  <a:pt x="1172" y="2312"/>
                </a:cubicBezTo>
                <a:cubicBezTo>
                  <a:pt x="1806" y="2312"/>
                  <a:pt x="2344" y="1806"/>
                  <a:pt x="2344" y="1172"/>
                </a:cubicBezTo>
                <a:cubicBezTo>
                  <a:pt x="2344" y="507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chemeClr val="accent1">
                  <a:lumMod val="75000"/>
                </a:schemeClr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" name="Google Shape;2646;p30">
            <a:extLst>
              <a:ext uri="{FF2B5EF4-FFF2-40B4-BE49-F238E27FC236}">
                <a16:creationId xmlns:a16="http://schemas.microsoft.com/office/drawing/2014/main" id="{9E95BD9B-275D-74DC-1304-F5D11F68597F}"/>
              </a:ext>
            </a:extLst>
          </p:cNvPr>
          <p:cNvSpPr/>
          <p:nvPr/>
        </p:nvSpPr>
        <p:spPr>
          <a:xfrm>
            <a:off x="9254350" y="3620376"/>
            <a:ext cx="95479" cy="9552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chemeClr val="accent1">
                  <a:lumMod val="75000"/>
                </a:schemeClr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21" name="Group 49">
            <a:extLst>
              <a:ext uri="{FF2B5EF4-FFF2-40B4-BE49-F238E27FC236}">
                <a16:creationId xmlns:a16="http://schemas.microsoft.com/office/drawing/2014/main" id="{24B6EE3B-7EBE-66BD-7383-7E4C27A05530}"/>
              </a:ext>
            </a:extLst>
          </p:cNvPr>
          <p:cNvGrpSpPr/>
          <p:nvPr/>
        </p:nvGrpSpPr>
        <p:grpSpPr>
          <a:xfrm>
            <a:off x="821815" y="2834793"/>
            <a:ext cx="10184988" cy="247536"/>
            <a:chOff x="838200" y="3972904"/>
            <a:chExt cx="10184988" cy="247536"/>
          </a:xfrm>
        </p:grpSpPr>
        <p:sp>
          <p:nvSpPr>
            <p:cNvPr id="22" name="Google Shape;2590;p30">
              <a:extLst>
                <a:ext uri="{FF2B5EF4-FFF2-40B4-BE49-F238E27FC236}">
                  <a16:creationId xmlns:a16="http://schemas.microsoft.com/office/drawing/2014/main" id="{9A4A6FD8-05A4-CB57-F169-3B3B875A66B6}"/>
                </a:ext>
              </a:extLst>
            </p:cNvPr>
            <p:cNvSpPr/>
            <p:nvPr/>
          </p:nvSpPr>
          <p:spPr>
            <a:xfrm>
              <a:off x="891585" y="4056983"/>
              <a:ext cx="10131603" cy="90347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chemeClr val="accent1">
                    <a:lumMod val="75000"/>
                  </a:schemeClr>
                </a:solidFill>
                <a:latin typeface="Arial (Body)"/>
                <a:cs typeface="Times New Roman" panose="02020603050405020304" pitchFamily="18" charset="0"/>
                <a:sym typeface="Arial"/>
              </a:endParaRPr>
            </a:p>
          </p:txBody>
        </p:sp>
        <p:grpSp>
          <p:nvGrpSpPr>
            <p:cNvPr id="23" name="Group 51">
              <a:extLst>
                <a:ext uri="{FF2B5EF4-FFF2-40B4-BE49-F238E27FC236}">
                  <a16:creationId xmlns:a16="http://schemas.microsoft.com/office/drawing/2014/main" id="{DA6D4D77-629D-2BFE-7029-C330D04B3224}"/>
                </a:ext>
              </a:extLst>
            </p:cNvPr>
            <p:cNvGrpSpPr/>
            <p:nvPr/>
          </p:nvGrpSpPr>
          <p:grpSpPr>
            <a:xfrm>
              <a:off x="838200" y="3972904"/>
              <a:ext cx="8622415" cy="247536"/>
              <a:chOff x="838200" y="3972904"/>
              <a:chExt cx="8622415" cy="247536"/>
            </a:xfrm>
          </p:grpSpPr>
          <p:sp>
            <p:nvSpPr>
              <p:cNvPr id="24" name="Google Shape;2591;p30">
                <a:extLst>
                  <a:ext uri="{FF2B5EF4-FFF2-40B4-BE49-F238E27FC236}">
                    <a16:creationId xmlns:a16="http://schemas.microsoft.com/office/drawing/2014/main" id="{F92C45BD-D015-1886-7DEC-3B92EFBBC883}"/>
                  </a:ext>
                </a:extLst>
              </p:cNvPr>
              <p:cNvSpPr/>
              <p:nvPr/>
            </p:nvSpPr>
            <p:spPr>
              <a:xfrm>
                <a:off x="838200" y="3984513"/>
                <a:ext cx="210306" cy="211569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194" extrusionOk="0">
                    <a:moveTo>
                      <a:pt x="2566" y="0"/>
                    </a:moveTo>
                    <a:cubicBezTo>
                      <a:pt x="1141" y="0"/>
                      <a:pt x="1" y="1172"/>
                      <a:pt x="1" y="2597"/>
                    </a:cubicBezTo>
                    <a:cubicBezTo>
                      <a:pt x="1" y="4022"/>
                      <a:pt x="1141" y="5194"/>
                      <a:pt x="2566" y="5194"/>
                    </a:cubicBezTo>
                    <a:cubicBezTo>
                      <a:pt x="4023" y="5194"/>
                      <a:pt x="5163" y="4022"/>
                      <a:pt x="5163" y="2597"/>
                    </a:cubicBezTo>
                    <a:cubicBezTo>
                      <a:pt x="5163" y="1172"/>
                      <a:pt x="4023" y="0"/>
                      <a:pt x="256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chemeClr val="accent1">
                      <a:lumMod val="75000"/>
                    </a:schemeClr>
                  </a:solidFill>
                  <a:latin typeface="Arial (Body)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Google Shape;2594;p30">
                <a:extLst>
                  <a:ext uri="{FF2B5EF4-FFF2-40B4-BE49-F238E27FC236}">
                    <a16:creationId xmlns:a16="http://schemas.microsoft.com/office/drawing/2014/main" id="{5F1809A8-9D01-4A16-22E3-7AA0748AC2D4}"/>
                  </a:ext>
                </a:extLst>
              </p:cNvPr>
              <p:cNvSpPr/>
              <p:nvPr/>
            </p:nvSpPr>
            <p:spPr>
              <a:xfrm>
                <a:off x="2054660" y="3983861"/>
                <a:ext cx="238697" cy="212343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5213" extrusionOk="0">
                    <a:moveTo>
                      <a:pt x="2957" y="1"/>
                    </a:moveTo>
                    <a:cubicBezTo>
                      <a:pt x="2680" y="1"/>
                      <a:pt x="2399" y="47"/>
                      <a:pt x="2123" y="143"/>
                    </a:cubicBezTo>
                    <a:cubicBezTo>
                      <a:pt x="761" y="586"/>
                      <a:pt x="1" y="2043"/>
                      <a:pt x="476" y="3436"/>
                    </a:cubicBezTo>
                    <a:cubicBezTo>
                      <a:pt x="831" y="4528"/>
                      <a:pt x="1859" y="5213"/>
                      <a:pt x="2954" y="5213"/>
                    </a:cubicBezTo>
                    <a:cubicBezTo>
                      <a:pt x="3224" y="5213"/>
                      <a:pt x="3499" y="5171"/>
                      <a:pt x="3769" y="5083"/>
                    </a:cubicBezTo>
                    <a:cubicBezTo>
                      <a:pt x="5131" y="4640"/>
                      <a:pt x="5859" y="3151"/>
                      <a:pt x="5416" y="1790"/>
                    </a:cubicBezTo>
                    <a:cubicBezTo>
                      <a:pt x="5063" y="704"/>
                      <a:pt x="4045" y="1"/>
                      <a:pt x="2957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chemeClr val="accent1">
                      <a:lumMod val="75000"/>
                    </a:schemeClr>
                  </a:solidFill>
                  <a:latin typeface="Arial (Body)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6" name="Google Shape;2595;p30">
                <a:extLst>
                  <a:ext uri="{FF2B5EF4-FFF2-40B4-BE49-F238E27FC236}">
                    <a16:creationId xmlns:a16="http://schemas.microsoft.com/office/drawing/2014/main" id="{26067345-AD15-D01C-70AC-61EC5AD574AC}"/>
                  </a:ext>
                </a:extLst>
              </p:cNvPr>
              <p:cNvSpPr/>
              <p:nvPr/>
            </p:nvSpPr>
            <p:spPr>
              <a:xfrm>
                <a:off x="2061137" y="4021906"/>
                <a:ext cx="216742" cy="174257"/>
              </a:xfrm>
              <a:custGeom>
                <a:avLst/>
                <a:gdLst/>
                <a:ahLst/>
                <a:cxnLst/>
                <a:rect l="l" t="t" r="r" b="b"/>
                <a:pathLst>
                  <a:path w="5321" h="4278" extrusionOk="0">
                    <a:moveTo>
                      <a:pt x="760" y="1"/>
                    </a:moveTo>
                    <a:cubicBezTo>
                      <a:pt x="190" y="729"/>
                      <a:pt x="0" y="1711"/>
                      <a:pt x="380" y="2629"/>
                    </a:cubicBezTo>
                    <a:cubicBezTo>
                      <a:pt x="789" y="3663"/>
                      <a:pt x="1745" y="4277"/>
                      <a:pt x="2778" y="4277"/>
                    </a:cubicBezTo>
                    <a:cubicBezTo>
                      <a:pt x="3106" y="4277"/>
                      <a:pt x="3441" y="4215"/>
                      <a:pt x="3769" y="4086"/>
                    </a:cubicBezTo>
                    <a:cubicBezTo>
                      <a:pt x="4560" y="3769"/>
                      <a:pt x="5130" y="3104"/>
                      <a:pt x="5320" y="2312"/>
                    </a:cubicBezTo>
                    <a:lnTo>
                      <a:pt x="5320" y="2312"/>
                    </a:lnTo>
                    <a:cubicBezTo>
                      <a:pt x="5035" y="2629"/>
                      <a:pt x="4687" y="2914"/>
                      <a:pt x="4275" y="3072"/>
                    </a:cubicBezTo>
                    <a:cubicBezTo>
                      <a:pt x="3954" y="3203"/>
                      <a:pt x="3622" y="3264"/>
                      <a:pt x="3295" y="3264"/>
                    </a:cubicBezTo>
                    <a:cubicBezTo>
                      <a:pt x="2268" y="3264"/>
                      <a:pt x="1295" y="2656"/>
                      <a:pt x="887" y="1647"/>
                    </a:cubicBezTo>
                    <a:cubicBezTo>
                      <a:pt x="665" y="1109"/>
                      <a:pt x="633" y="539"/>
                      <a:pt x="76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chemeClr val="accent1">
                      <a:lumMod val="75000"/>
                    </a:schemeClr>
                  </a:solidFill>
                  <a:latin typeface="Arial (Body)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7" name="Google Shape;2635;p30">
                <a:extLst>
                  <a:ext uri="{FF2B5EF4-FFF2-40B4-BE49-F238E27FC236}">
                    <a16:creationId xmlns:a16="http://schemas.microsoft.com/office/drawing/2014/main" id="{91C4C16D-B9A1-29E5-A0D3-C157FCB99E78}"/>
                  </a:ext>
                </a:extLst>
              </p:cNvPr>
              <p:cNvSpPr/>
              <p:nvPr/>
            </p:nvSpPr>
            <p:spPr>
              <a:xfrm>
                <a:off x="5765575" y="3999615"/>
                <a:ext cx="242526" cy="220367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5410" extrusionOk="0">
                    <a:moveTo>
                      <a:pt x="2940" y="1"/>
                    </a:moveTo>
                    <a:cubicBezTo>
                      <a:pt x="1718" y="1"/>
                      <a:pt x="614" y="829"/>
                      <a:pt x="317" y="2072"/>
                    </a:cubicBezTo>
                    <a:cubicBezTo>
                      <a:pt x="0" y="3528"/>
                      <a:pt x="887" y="4985"/>
                      <a:pt x="2344" y="5334"/>
                    </a:cubicBezTo>
                    <a:cubicBezTo>
                      <a:pt x="2557" y="5385"/>
                      <a:pt x="2771" y="5409"/>
                      <a:pt x="2982" y="5409"/>
                    </a:cubicBezTo>
                    <a:cubicBezTo>
                      <a:pt x="4204" y="5409"/>
                      <a:pt x="5308" y="4581"/>
                      <a:pt x="5605" y="3338"/>
                    </a:cubicBezTo>
                    <a:cubicBezTo>
                      <a:pt x="5954" y="1882"/>
                      <a:pt x="5035" y="425"/>
                      <a:pt x="3579" y="77"/>
                    </a:cubicBezTo>
                    <a:cubicBezTo>
                      <a:pt x="3365" y="25"/>
                      <a:pt x="3151" y="1"/>
                      <a:pt x="2940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chemeClr val="accent1">
                      <a:lumMod val="75000"/>
                    </a:schemeClr>
                  </a:solidFill>
                  <a:latin typeface="Arial (Body)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8" name="Google Shape;2636;p30">
                <a:extLst>
                  <a:ext uri="{FF2B5EF4-FFF2-40B4-BE49-F238E27FC236}">
                    <a16:creationId xmlns:a16="http://schemas.microsoft.com/office/drawing/2014/main" id="{8B1B2DB6-4AE0-698F-88C8-78FD65559505}"/>
                  </a:ext>
                </a:extLst>
              </p:cNvPr>
              <p:cNvSpPr/>
              <p:nvPr/>
            </p:nvSpPr>
            <p:spPr>
              <a:xfrm>
                <a:off x="5767682" y="4039951"/>
                <a:ext cx="224481" cy="180489"/>
              </a:xfrm>
              <a:custGeom>
                <a:avLst/>
                <a:gdLst/>
                <a:ahLst/>
                <a:cxnLst/>
                <a:rect l="l" t="t" r="r" b="b"/>
                <a:pathLst>
                  <a:path w="5511" h="4431" extrusionOk="0">
                    <a:moveTo>
                      <a:pt x="792" y="1"/>
                    </a:moveTo>
                    <a:lnTo>
                      <a:pt x="792" y="1"/>
                    </a:lnTo>
                    <a:cubicBezTo>
                      <a:pt x="190" y="729"/>
                      <a:pt x="0" y="1774"/>
                      <a:pt x="380" y="2724"/>
                    </a:cubicBezTo>
                    <a:cubicBezTo>
                      <a:pt x="792" y="3791"/>
                      <a:pt x="1817" y="4431"/>
                      <a:pt x="2899" y="4431"/>
                    </a:cubicBezTo>
                    <a:cubicBezTo>
                      <a:pt x="3231" y="4431"/>
                      <a:pt x="3568" y="4371"/>
                      <a:pt x="3895" y="4245"/>
                    </a:cubicBezTo>
                    <a:cubicBezTo>
                      <a:pt x="4719" y="3896"/>
                      <a:pt x="5289" y="3200"/>
                      <a:pt x="5510" y="2376"/>
                    </a:cubicBezTo>
                    <a:lnTo>
                      <a:pt x="5510" y="2376"/>
                    </a:lnTo>
                    <a:cubicBezTo>
                      <a:pt x="5225" y="2724"/>
                      <a:pt x="4845" y="3010"/>
                      <a:pt x="4402" y="3168"/>
                    </a:cubicBezTo>
                    <a:cubicBezTo>
                      <a:pt x="4071" y="3306"/>
                      <a:pt x="3727" y="3372"/>
                      <a:pt x="3388" y="3372"/>
                    </a:cubicBezTo>
                    <a:cubicBezTo>
                      <a:pt x="2331" y="3372"/>
                      <a:pt x="1318" y="2734"/>
                      <a:pt x="887" y="1679"/>
                    </a:cubicBezTo>
                    <a:cubicBezTo>
                      <a:pt x="665" y="1109"/>
                      <a:pt x="633" y="539"/>
                      <a:pt x="792" y="1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chemeClr val="accent1">
                      <a:lumMod val="75000"/>
                    </a:schemeClr>
                  </a:solidFill>
                  <a:latin typeface="Arial (Body)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9" name="Google Shape;2642;p30">
                <a:extLst>
                  <a:ext uri="{FF2B5EF4-FFF2-40B4-BE49-F238E27FC236}">
                    <a16:creationId xmlns:a16="http://schemas.microsoft.com/office/drawing/2014/main" id="{0F2D5AC9-ABCF-B591-57E5-165039A07E66}"/>
                  </a:ext>
                </a:extLst>
              </p:cNvPr>
              <p:cNvSpPr/>
              <p:nvPr/>
            </p:nvSpPr>
            <p:spPr>
              <a:xfrm>
                <a:off x="9232223" y="3972904"/>
                <a:ext cx="228392" cy="229655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5638" extrusionOk="0">
                    <a:moveTo>
                      <a:pt x="2819" y="0"/>
                    </a:moveTo>
                    <a:cubicBezTo>
                      <a:pt x="1236" y="0"/>
                      <a:pt x="1" y="1267"/>
                      <a:pt x="1" y="2819"/>
                    </a:cubicBezTo>
                    <a:cubicBezTo>
                      <a:pt x="1" y="4370"/>
                      <a:pt x="1236" y="5637"/>
                      <a:pt x="2819" y="5637"/>
                    </a:cubicBezTo>
                    <a:cubicBezTo>
                      <a:pt x="4371" y="5637"/>
                      <a:pt x="5606" y="4370"/>
                      <a:pt x="5606" y="2819"/>
                    </a:cubicBezTo>
                    <a:cubicBezTo>
                      <a:pt x="5606" y="1267"/>
                      <a:pt x="4371" y="0"/>
                      <a:pt x="2819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chemeClr val="accent1">
                      <a:lumMod val="75000"/>
                    </a:schemeClr>
                  </a:solidFill>
                  <a:latin typeface="Arial (Body)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30" name="Google Shape;2643;p30">
                <a:extLst>
                  <a:ext uri="{FF2B5EF4-FFF2-40B4-BE49-F238E27FC236}">
                    <a16:creationId xmlns:a16="http://schemas.microsoft.com/office/drawing/2014/main" id="{E5CD62FE-00D8-53F9-AE20-E02E620B9F84}"/>
                  </a:ext>
                </a:extLst>
              </p:cNvPr>
              <p:cNvSpPr/>
              <p:nvPr/>
            </p:nvSpPr>
            <p:spPr>
              <a:xfrm>
                <a:off x="9212131" y="4015470"/>
                <a:ext cx="233524" cy="187414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4601" extrusionOk="0">
                    <a:moveTo>
                      <a:pt x="824" y="0"/>
                    </a:moveTo>
                    <a:lnTo>
                      <a:pt x="824" y="0"/>
                    </a:lnTo>
                    <a:cubicBezTo>
                      <a:pt x="191" y="760"/>
                      <a:pt x="1" y="1837"/>
                      <a:pt x="381" y="2819"/>
                    </a:cubicBezTo>
                    <a:cubicBezTo>
                      <a:pt x="816" y="3932"/>
                      <a:pt x="1880" y="4601"/>
                      <a:pt x="3007" y="4601"/>
                    </a:cubicBezTo>
                    <a:cubicBezTo>
                      <a:pt x="3356" y="4601"/>
                      <a:pt x="3710" y="4537"/>
                      <a:pt x="4054" y="4402"/>
                    </a:cubicBezTo>
                    <a:cubicBezTo>
                      <a:pt x="4909" y="4054"/>
                      <a:pt x="5511" y="3325"/>
                      <a:pt x="5733" y="2470"/>
                    </a:cubicBezTo>
                    <a:lnTo>
                      <a:pt x="5733" y="2470"/>
                    </a:lnTo>
                    <a:cubicBezTo>
                      <a:pt x="5416" y="2819"/>
                      <a:pt x="5036" y="3135"/>
                      <a:pt x="4593" y="3294"/>
                    </a:cubicBezTo>
                    <a:cubicBezTo>
                      <a:pt x="4251" y="3438"/>
                      <a:pt x="3896" y="3506"/>
                      <a:pt x="3547" y="3506"/>
                    </a:cubicBezTo>
                    <a:cubicBezTo>
                      <a:pt x="2439" y="3506"/>
                      <a:pt x="1384" y="2825"/>
                      <a:pt x="951" y="1742"/>
                    </a:cubicBezTo>
                    <a:cubicBezTo>
                      <a:pt x="697" y="1172"/>
                      <a:pt x="666" y="570"/>
                      <a:pt x="824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chemeClr val="accent1">
                      <a:lumMod val="75000"/>
                    </a:schemeClr>
                  </a:solidFill>
                  <a:latin typeface="Arial (Body)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sp>
        <p:nvSpPr>
          <p:cNvPr id="31" name="Google Shape;2721;p30">
            <a:extLst>
              <a:ext uri="{FF2B5EF4-FFF2-40B4-BE49-F238E27FC236}">
                <a16:creationId xmlns:a16="http://schemas.microsoft.com/office/drawing/2014/main" id="{FCEA4ECC-67C8-76C1-EC3A-9D630CF36BB3}"/>
              </a:ext>
            </a:extLst>
          </p:cNvPr>
          <p:cNvSpPr txBox="1"/>
          <p:nvPr/>
        </p:nvSpPr>
        <p:spPr>
          <a:xfrm>
            <a:off x="1016302" y="3520808"/>
            <a:ext cx="23536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 defTabSz="1219170">
              <a:buClr>
                <a:srgbClr val="000000"/>
              </a:buClr>
            </a:pPr>
            <a:endParaRPr lang="en-US" kern="0" dirty="0">
              <a:solidFill>
                <a:schemeClr val="accent2">
                  <a:lumMod val="75000"/>
                </a:schemeClr>
              </a:solidFill>
              <a:latin typeface="Arial (Body)"/>
              <a:ea typeface="Fira Sans Medium"/>
              <a:cs typeface="Arial" panose="020B0604020202020204" pitchFamily="34" charset="0"/>
              <a:sym typeface="Fira Sans Medium"/>
            </a:endParaRPr>
          </a:p>
        </p:txBody>
      </p:sp>
      <p:sp>
        <p:nvSpPr>
          <p:cNvPr id="32" name="Google Shape;2723;p30">
            <a:extLst>
              <a:ext uri="{FF2B5EF4-FFF2-40B4-BE49-F238E27FC236}">
                <a16:creationId xmlns:a16="http://schemas.microsoft.com/office/drawing/2014/main" id="{A664E676-CA66-5830-C766-E76166526FF9}"/>
              </a:ext>
            </a:extLst>
          </p:cNvPr>
          <p:cNvSpPr txBox="1"/>
          <p:nvPr/>
        </p:nvSpPr>
        <p:spPr>
          <a:xfrm>
            <a:off x="4162086" y="1297430"/>
            <a:ext cx="23536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 dirty="0">
              <a:solidFill>
                <a:srgbClr val="000000"/>
              </a:solidFill>
              <a:latin typeface="Arial (Body)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33" name="Google Shape;2724;p30">
            <a:extLst>
              <a:ext uri="{FF2B5EF4-FFF2-40B4-BE49-F238E27FC236}">
                <a16:creationId xmlns:a16="http://schemas.microsoft.com/office/drawing/2014/main" id="{A50309DC-49A0-6D3F-757A-EE604DCC121A}"/>
              </a:ext>
            </a:extLst>
          </p:cNvPr>
          <p:cNvSpPr txBox="1"/>
          <p:nvPr/>
        </p:nvSpPr>
        <p:spPr>
          <a:xfrm>
            <a:off x="3322142" y="1289593"/>
            <a:ext cx="4942453" cy="28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26695" algn="just" fontAlgn="base"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hiết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kế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mô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hình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rơ-le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số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có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2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chức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năng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chính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6695" algn="just" fontAlgn="base">
              <a:spcAft>
                <a:spcPts val="0"/>
              </a:spcAft>
            </a:pP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-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Bảo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vệ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sự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cố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quá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dòng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,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ngắn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mạch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6695" algn="just" fontAlgn="base">
              <a:spcAft>
                <a:spcPts val="0"/>
              </a:spcAft>
            </a:pP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    -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Điều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khiển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đóng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cắt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từ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xa thông qua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Wifi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726;p30">
            <a:extLst>
              <a:ext uri="{FF2B5EF4-FFF2-40B4-BE49-F238E27FC236}">
                <a16:creationId xmlns:a16="http://schemas.microsoft.com/office/drawing/2014/main" id="{A6C80562-A766-C63A-82A9-8E81E90C58AF}"/>
              </a:ext>
            </a:extLst>
          </p:cNvPr>
          <p:cNvSpPr txBox="1"/>
          <p:nvPr/>
        </p:nvSpPr>
        <p:spPr>
          <a:xfrm>
            <a:off x="8359221" y="5636045"/>
            <a:ext cx="23536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Arial (Body)"/>
              <a:ea typeface="Fira Sans"/>
              <a:cs typeface="Fira Sans"/>
              <a:sym typeface="Fira Sans"/>
            </a:endParaRPr>
          </a:p>
        </p:txBody>
      </p:sp>
      <p:grpSp>
        <p:nvGrpSpPr>
          <p:cNvPr id="35" name="Group 63">
            <a:extLst>
              <a:ext uri="{FF2B5EF4-FFF2-40B4-BE49-F238E27FC236}">
                <a16:creationId xmlns:a16="http://schemas.microsoft.com/office/drawing/2014/main" id="{E1CF880D-6948-FD21-ABBB-FAD3552AD8BD}"/>
              </a:ext>
            </a:extLst>
          </p:cNvPr>
          <p:cNvGrpSpPr/>
          <p:nvPr/>
        </p:nvGrpSpPr>
        <p:grpSpPr>
          <a:xfrm>
            <a:off x="1141435" y="1873610"/>
            <a:ext cx="2258080" cy="852764"/>
            <a:chOff x="457210" y="2471565"/>
            <a:chExt cx="2258080" cy="852764"/>
          </a:xfrm>
        </p:grpSpPr>
        <p:sp>
          <p:nvSpPr>
            <p:cNvPr id="36" name="Google Shape;5225;p43">
              <a:extLst>
                <a:ext uri="{FF2B5EF4-FFF2-40B4-BE49-F238E27FC236}">
                  <a16:creationId xmlns:a16="http://schemas.microsoft.com/office/drawing/2014/main" id="{F62AAD75-92A5-3BAE-3F56-F987DBAB1F6D}"/>
                </a:ext>
              </a:extLst>
            </p:cNvPr>
            <p:cNvSpPr/>
            <p:nvPr/>
          </p:nvSpPr>
          <p:spPr>
            <a:xfrm>
              <a:off x="532497" y="2557037"/>
              <a:ext cx="2182793" cy="767292"/>
            </a:xfrm>
            <a:custGeom>
              <a:avLst/>
              <a:gdLst/>
              <a:ahLst/>
              <a:cxnLst/>
              <a:rect l="l" t="t" r="r" b="b"/>
              <a:pathLst>
                <a:path w="67931" h="23879" extrusionOk="0">
                  <a:moveTo>
                    <a:pt x="55992" y="1"/>
                  </a:moveTo>
                  <a:lnTo>
                    <a:pt x="11940" y="1"/>
                  </a:lnTo>
                  <a:cubicBezTo>
                    <a:pt x="5321" y="1"/>
                    <a:pt x="1" y="5353"/>
                    <a:pt x="1" y="11940"/>
                  </a:cubicBezTo>
                  <a:lnTo>
                    <a:pt x="1" y="11940"/>
                  </a:lnTo>
                  <a:cubicBezTo>
                    <a:pt x="1" y="18527"/>
                    <a:pt x="5321" y="23879"/>
                    <a:pt x="11940" y="23879"/>
                  </a:cubicBezTo>
                  <a:lnTo>
                    <a:pt x="55992" y="23879"/>
                  </a:lnTo>
                  <a:cubicBezTo>
                    <a:pt x="62579" y="23879"/>
                    <a:pt x="67931" y="18527"/>
                    <a:pt x="67931" y="11940"/>
                  </a:cubicBezTo>
                  <a:cubicBezTo>
                    <a:pt x="67931" y="5353"/>
                    <a:pt x="62579" y="1"/>
                    <a:pt x="559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37" name="Google Shape;5226;p43">
              <a:extLst>
                <a:ext uri="{FF2B5EF4-FFF2-40B4-BE49-F238E27FC236}">
                  <a16:creationId xmlns:a16="http://schemas.microsoft.com/office/drawing/2014/main" id="{DA8944A3-0FFC-59E2-7950-AA985505AC4B}"/>
                </a:ext>
              </a:extLst>
            </p:cNvPr>
            <p:cNvSpPr/>
            <p:nvPr/>
          </p:nvSpPr>
          <p:spPr>
            <a:xfrm>
              <a:off x="457210" y="2471565"/>
              <a:ext cx="2182793" cy="767292"/>
            </a:xfrm>
            <a:custGeom>
              <a:avLst/>
              <a:gdLst/>
              <a:ahLst/>
              <a:cxnLst/>
              <a:rect l="l" t="t" r="r" b="b"/>
              <a:pathLst>
                <a:path w="67931" h="23879" extrusionOk="0">
                  <a:moveTo>
                    <a:pt x="11939" y="0"/>
                  </a:moveTo>
                  <a:cubicBezTo>
                    <a:pt x="5352" y="0"/>
                    <a:pt x="0" y="5352"/>
                    <a:pt x="0" y="11940"/>
                  </a:cubicBezTo>
                  <a:cubicBezTo>
                    <a:pt x="0" y="18527"/>
                    <a:pt x="5352" y="23879"/>
                    <a:pt x="11939" y="23879"/>
                  </a:cubicBezTo>
                  <a:lnTo>
                    <a:pt x="55991" y="23879"/>
                  </a:lnTo>
                  <a:cubicBezTo>
                    <a:pt x="62610" y="23879"/>
                    <a:pt x="67930" y="18527"/>
                    <a:pt x="67930" y="11940"/>
                  </a:cubicBezTo>
                  <a:cubicBezTo>
                    <a:pt x="67930" y="5352"/>
                    <a:pt x="62610" y="0"/>
                    <a:pt x="559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38" name="Google Shape;5227;p43">
              <a:extLst>
                <a:ext uri="{FF2B5EF4-FFF2-40B4-BE49-F238E27FC236}">
                  <a16:creationId xmlns:a16="http://schemas.microsoft.com/office/drawing/2014/main" id="{7B897B37-00F3-4BB3-546E-767DEB63293D}"/>
                </a:ext>
              </a:extLst>
            </p:cNvPr>
            <p:cNvSpPr/>
            <p:nvPr/>
          </p:nvSpPr>
          <p:spPr>
            <a:xfrm>
              <a:off x="542683" y="2559415"/>
              <a:ext cx="721503" cy="674011"/>
            </a:xfrm>
            <a:custGeom>
              <a:avLst/>
              <a:gdLst/>
              <a:ahLst/>
              <a:cxnLst/>
              <a:rect l="l" t="t" r="r" b="b"/>
              <a:pathLst>
                <a:path w="22454" h="20976" extrusionOk="0">
                  <a:moveTo>
                    <a:pt x="11210" y="0"/>
                  </a:moveTo>
                  <a:cubicBezTo>
                    <a:pt x="6121" y="0"/>
                    <a:pt x="1632" y="3742"/>
                    <a:pt x="855" y="8921"/>
                  </a:cubicBezTo>
                  <a:cubicBezTo>
                    <a:pt x="0" y="14653"/>
                    <a:pt x="3959" y="20005"/>
                    <a:pt x="9691" y="20860"/>
                  </a:cubicBezTo>
                  <a:cubicBezTo>
                    <a:pt x="10212" y="20938"/>
                    <a:pt x="10731" y="20976"/>
                    <a:pt x="11243" y="20976"/>
                  </a:cubicBezTo>
                  <a:cubicBezTo>
                    <a:pt x="16333" y="20976"/>
                    <a:pt x="20822" y="17232"/>
                    <a:pt x="21599" y="12024"/>
                  </a:cubicBezTo>
                  <a:cubicBezTo>
                    <a:pt x="22454" y="6292"/>
                    <a:pt x="18495" y="972"/>
                    <a:pt x="12763" y="117"/>
                  </a:cubicBezTo>
                  <a:cubicBezTo>
                    <a:pt x="12241" y="38"/>
                    <a:pt x="11723" y="0"/>
                    <a:pt x="1121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39" name="Google Shape;5228;p43">
              <a:extLst>
                <a:ext uri="{FF2B5EF4-FFF2-40B4-BE49-F238E27FC236}">
                  <a16:creationId xmlns:a16="http://schemas.microsoft.com/office/drawing/2014/main" id="{7528CD5B-2F95-89AA-5BC1-7D0F89FB1AB6}"/>
                </a:ext>
              </a:extLst>
            </p:cNvPr>
            <p:cNvSpPr/>
            <p:nvPr/>
          </p:nvSpPr>
          <p:spPr>
            <a:xfrm>
              <a:off x="493841" y="2518735"/>
              <a:ext cx="706240" cy="673786"/>
            </a:xfrm>
            <a:custGeom>
              <a:avLst/>
              <a:gdLst/>
              <a:ahLst/>
              <a:cxnLst/>
              <a:rect l="l" t="t" r="r" b="b"/>
              <a:pathLst>
                <a:path w="21979" h="20969" extrusionOk="0">
                  <a:moveTo>
                    <a:pt x="10958" y="1"/>
                  </a:moveTo>
                  <a:cubicBezTo>
                    <a:pt x="5632" y="1"/>
                    <a:pt x="1076" y="4045"/>
                    <a:pt x="570" y="9458"/>
                  </a:cubicBezTo>
                  <a:cubicBezTo>
                    <a:pt x="0" y="15222"/>
                    <a:pt x="4244" y="20352"/>
                    <a:pt x="10008" y="20922"/>
                  </a:cubicBezTo>
                  <a:cubicBezTo>
                    <a:pt x="10339" y="20953"/>
                    <a:pt x="10668" y="20969"/>
                    <a:pt x="10995" y="20969"/>
                  </a:cubicBezTo>
                  <a:cubicBezTo>
                    <a:pt x="16317" y="20969"/>
                    <a:pt x="20903" y="16916"/>
                    <a:pt x="21440" y="11485"/>
                  </a:cubicBezTo>
                  <a:cubicBezTo>
                    <a:pt x="21979" y="5721"/>
                    <a:pt x="17767" y="591"/>
                    <a:pt x="12003" y="53"/>
                  </a:cubicBezTo>
                  <a:cubicBezTo>
                    <a:pt x="11652" y="18"/>
                    <a:pt x="11304" y="1"/>
                    <a:pt x="10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40" name="Google Shape;5229;p43">
              <a:extLst>
                <a:ext uri="{FF2B5EF4-FFF2-40B4-BE49-F238E27FC236}">
                  <a16:creationId xmlns:a16="http://schemas.microsoft.com/office/drawing/2014/main" id="{1CE8C8CF-BA15-CF74-2670-72DDD078AAC6}"/>
                </a:ext>
              </a:extLst>
            </p:cNvPr>
            <p:cNvSpPr/>
            <p:nvPr/>
          </p:nvSpPr>
          <p:spPr>
            <a:xfrm>
              <a:off x="563023" y="2571272"/>
              <a:ext cx="567878" cy="567878"/>
            </a:xfrm>
            <a:custGeom>
              <a:avLst/>
              <a:gdLst/>
              <a:ahLst/>
              <a:cxnLst/>
              <a:rect l="l" t="t" r="r" b="b"/>
              <a:pathLst>
                <a:path w="17673" h="17673" extrusionOk="0">
                  <a:moveTo>
                    <a:pt x="8836" y="1"/>
                  </a:moveTo>
                  <a:cubicBezTo>
                    <a:pt x="3959" y="1"/>
                    <a:pt x="1" y="3960"/>
                    <a:pt x="1" y="8837"/>
                  </a:cubicBezTo>
                  <a:cubicBezTo>
                    <a:pt x="1" y="13714"/>
                    <a:pt x="3959" y="17672"/>
                    <a:pt x="8836" y="17672"/>
                  </a:cubicBezTo>
                  <a:cubicBezTo>
                    <a:pt x="13713" y="17672"/>
                    <a:pt x="17672" y="13714"/>
                    <a:pt x="17672" y="8837"/>
                  </a:cubicBezTo>
                  <a:cubicBezTo>
                    <a:pt x="17672" y="3960"/>
                    <a:pt x="13713" y="1"/>
                    <a:pt x="88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41" name="Google Shape;5285;p43">
              <a:extLst>
                <a:ext uri="{FF2B5EF4-FFF2-40B4-BE49-F238E27FC236}">
                  <a16:creationId xmlns:a16="http://schemas.microsoft.com/office/drawing/2014/main" id="{40246163-A211-E164-4647-2D52C397B06B}"/>
                </a:ext>
              </a:extLst>
            </p:cNvPr>
            <p:cNvSpPr txBox="1"/>
            <p:nvPr/>
          </p:nvSpPr>
          <p:spPr>
            <a:xfrm>
              <a:off x="1072009" y="2538962"/>
              <a:ext cx="1375800" cy="674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"/>
                  <a:cs typeface="Times New Roman" panose="02020603050405020304" pitchFamily="18" charset="0"/>
                  <a:sym typeface="Fira Sans"/>
                </a:rPr>
                <a:t>Lý do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"/>
                  <a:cs typeface="Times New Roman" panose="02020603050405020304" pitchFamily="18" charset="0"/>
                  <a:sym typeface="Fira Sans"/>
                </a:rPr>
                <a:t>chọn đề tài</a:t>
              </a:r>
              <a:endParaRPr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endParaRPr>
            </a:p>
          </p:txBody>
        </p:sp>
        <p:sp>
          <p:nvSpPr>
            <p:cNvPr id="42" name="Google Shape;5284;p43">
              <a:extLst>
                <a:ext uri="{FF2B5EF4-FFF2-40B4-BE49-F238E27FC236}">
                  <a16:creationId xmlns:a16="http://schemas.microsoft.com/office/drawing/2014/main" id="{0D557D4D-1B0A-2E8B-F088-F5157BEC9E14}"/>
                </a:ext>
              </a:extLst>
            </p:cNvPr>
            <p:cNvSpPr txBox="1"/>
            <p:nvPr/>
          </p:nvSpPr>
          <p:spPr>
            <a:xfrm>
              <a:off x="677072" y="2721407"/>
              <a:ext cx="637514" cy="263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Arial (Body)"/>
                  <a:ea typeface="Fira Sans Medium"/>
                  <a:cs typeface="Arial" panose="020B0604020202020204" pitchFamily="34" charset="0"/>
                  <a:sym typeface="Fira Sans Medium"/>
                </a:rPr>
                <a:t>1</a:t>
              </a:r>
              <a:endParaRPr dirty="0">
                <a:solidFill>
                  <a:srgbClr val="FFFFFF"/>
                </a:solidFill>
                <a:latin typeface="Arial (Body)"/>
                <a:ea typeface="Fira Sans Medium"/>
                <a:cs typeface="Arial" panose="020B0604020202020204" pitchFamily="34" charset="0"/>
                <a:sym typeface="Fira Sans Medium"/>
              </a:endParaRPr>
            </a:p>
          </p:txBody>
        </p:sp>
      </p:grpSp>
      <p:grpSp>
        <p:nvGrpSpPr>
          <p:cNvPr id="43" name="Group 79">
            <a:extLst>
              <a:ext uri="{FF2B5EF4-FFF2-40B4-BE49-F238E27FC236}">
                <a16:creationId xmlns:a16="http://schemas.microsoft.com/office/drawing/2014/main" id="{E6C639A1-F713-0A7E-0A5F-548AA64EB4DB}"/>
              </a:ext>
            </a:extLst>
          </p:cNvPr>
          <p:cNvGrpSpPr/>
          <p:nvPr/>
        </p:nvGrpSpPr>
        <p:grpSpPr>
          <a:xfrm>
            <a:off x="4667401" y="3301210"/>
            <a:ext cx="2300394" cy="829372"/>
            <a:chOff x="6385210" y="1082541"/>
            <a:chExt cx="2300394" cy="829372"/>
          </a:xfrm>
        </p:grpSpPr>
        <p:sp>
          <p:nvSpPr>
            <p:cNvPr id="44" name="Google Shape;5240;p43">
              <a:extLst>
                <a:ext uri="{FF2B5EF4-FFF2-40B4-BE49-F238E27FC236}">
                  <a16:creationId xmlns:a16="http://schemas.microsoft.com/office/drawing/2014/main" id="{095363C3-661C-E1AF-74E2-23F69DD9CBE3}"/>
                </a:ext>
              </a:extLst>
            </p:cNvPr>
            <p:cNvSpPr/>
            <p:nvPr/>
          </p:nvSpPr>
          <p:spPr>
            <a:xfrm flipH="1">
              <a:off x="6427493" y="1144621"/>
              <a:ext cx="2182793" cy="767292"/>
            </a:xfrm>
            <a:custGeom>
              <a:avLst/>
              <a:gdLst/>
              <a:ahLst/>
              <a:cxnLst/>
              <a:rect l="l" t="t" r="r" b="b"/>
              <a:pathLst>
                <a:path w="67931" h="23879" extrusionOk="0">
                  <a:moveTo>
                    <a:pt x="55991" y="0"/>
                  </a:moveTo>
                  <a:lnTo>
                    <a:pt x="11939" y="0"/>
                  </a:lnTo>
                  <a:cubicBezTo>
                    <a:pt x="5352" y="0"/>
                    <a:pt x="0" y="5352"/>
                    <a:pt x="0" y="11939"/>
                  </a:cubicBezTo>
                  <a:lnTo>
                    <a:pt x="0" y="11939"/>
                  </a:lnTo>
                  <a:cubicBezTo>
                    <a:pt x="0" y="18526"/>
                    <a:pt x="5352" y="23879"/>
                    <a:pt x="11939" y="23879"/>
                  </a:cubicBezTo>
                  <a:lnTo>
                    <a:pt x="55991" y="23879"/>
                  </a:lnTo>
                  <a:cubicBezTo>
                    <a:pt x="62578" y="23879"/>
                    <a:pt x="67930" y="18526"/>
                    <a:pt x="67930" y="11939"/>
                  </a:cubicBezTo>
                  <a:cubicBezTo>
                    <a:pt x="67930" y="5352"/>
                    <a:pt x="62578" y="0"/>
                    <a:pt x="559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45" name="Google Shape;5241;p43">
              <a:extLst>
                <a:ext uri="{FF2B5EF4-FFF2-40B4-BE49-F238E27FC236}">
                  <a16:creationId xmlns:a16="http://schemas.microsoft.com/office/drawing/2014/main" id="{54E7EDAD-A53A-95A0-E0FD-4DD706FB8E84}"/>
                </a:ext>
              </a:extLst>
            </p:cNvPr>
            <p:cNvSpPr/>
            <p:nvPr/>
          </p:nvSpPr>
          <p:spPr>
            <a:xfrm flipH="1">
              <a:off x="6501783" y="1082541"/>
              <a:ext cx="2183821" cy="766296"/>
            </a:xfrm>
            <a:custGeom>
              <a:avLst/>
              <a:gdLst/>
              <a:ahLst/>
              <a:cxnLst/>
              <a:rect l="l" t="t" r="r" b="b"/>
              <a:pathLst>
                <a:path w="67963" h="23848" extrusionOk="0">
                  <a:moveTo>
                    <a:pt x="11940" y="0"/>
                  </a:moveTo>
                  <a:cubicBezTo>
                    <a:pt x="5353" y="0"/>
                    <a:pt x="1" y="5321"/>
                    <a:pt x="1" y="11908"/>
                  </a:cubicBezTo>
                  <a:cubicBezTo>
                    <a:pt x="1" y="18527"/>
                    <a:pt x="5353" y="23847"/>
                    <a:pt x="11940" y="23847"/>
                  </a:cubicBezTo>
                  <a:lnTo>
                    <a:pt x="55991" y="23847"/>
                  </a:lnTo>
                  <a:cubicBezTo>
                    <a:pt x="62610" y="23847"/>
                    <a:pt x="67931" y="18527"/>
                    <a:pt x="67962" y="11908"/>
                  </a:cubicBezTo>
                  <a:cubicBezTo>
                    <a:pt x="67962" y="5321"/>
                    <a:pt x="62610" y="0"/>
                    <a:pt x="56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46" name="Google Shape;5243;p43">
              <a:extLst>
                <a:ext uri="{FF2B5EF4-FFF2-40B4-BE49-F238E27FC236}">
                  <a16:creationId xmlns:a16="http://schemas.microsoft.com/office/drawing/2014/main" id="{DC106F35-4323-A950-EA21-6257CA832C7A}"/>
                </a:ext>
              </a:extLst>
            </p:cNvPr>
            <p:cNvSpPr/>
            <p:nvPr/>
          </p:nvSpPr>
          <p:spPr>
            <a:xfrm flipH="1">
              <a:off x="6601636" y="1128330"/>
              <a:ext cx="673690" cy="673690"/>
            </a:xfrm>
            <a:custGeom>
              <a:avLst/>
              <a:gdLst/>
              <a:ahLst/>
              <a:cxnLst/>
              <a:rect l="l" t="t" r="r" b="b"/>
              <a:pathLst>
                <a:path w="20966" h="20966" extrusionOk="0">
                  <a:moveTo>
                    <a:pt x="10483" y="0"/>
                  </a:moveTo>
                  <a:cubicBezTo>
                    <a:pt x="4688" y="0"/>
                    <a:pt x="1" y="4719"/>
                    <a:pt x="1" y="10483"/>
                  </a:cubicBezTo>
                  <a:cubicBezTo>
                    <a:pt x="1" y="16278"/>
                    <a:pt x="4688" y="20965"/>
                    <a:pt x="10483" y="20965"/>
                  </a:cubicBezTo>
                  <a:cubicBezTo>
                    <a:pt x="16247" y="20965"/>
                    <a:pt x="20966" y="16278"/>
                    <a:pt x="20966" y="10483"/>
                  </a:cubicBezTo>
                  <a:cubicBezTo>
                    <a:pt x="20966" y="4719"/>
                    <a:pt x="16247" y="0"/>
                    <a:pt x="10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47" name="Google Shape;5244;p43">
              <a:extLst>
                <a:ext uri="{FF2B5EF4-FFF2-40B4-BE49-F238E27FC236}">
                  <a16:creationId xmlns:a16="http://schemas.microsoft.com/office/drawing/2014/main" id="{73C1E6AA-3CB3-092A-2C35-9321AE6F9610}"/>
                </a:ext>
              </a:extLst>
            </p:cNvPr>
            <p:cNvSpPr/>
            <p:nvPr/>
          </p:nvSpPr>
          <p:spPr>
            <a:xfrm flipH="1">
              <a:off x="6655555" y="1182248"/>
              <a:ext cx="566849" cy="566849"/>
            </a:xfrm>
            <a:custGeom>
              <a:avLst/>
              <a:gdLst/>
              <a:ahLst/>
              <a:cxnLst/>
              <a:rect l="l" t="t" r="r" b="b"/>
              <a:pathLst>
                <a:path w="17641" h="17641" extrusionOk="0">
                  <a:moveTo>
                    <a:pt x="8836" y="1"/>
                  </a:moveTo>
                  <a:cubicBezTo>
                    <a:pt x="3959" y="1"/>
                    <a:pt x="1" y="3928"/>
                    <a:pt x="1" y="8805"/>
                  </a:cubicBezTo>
                  <a:cubicBezTo>
                    <a:pt x="1" y="13682"/>
                    <a:pt x="3959" y="17640"/>
                    <a:pt x="8836" y="17640"/>
                  </a:cubicBezTo>
                  <a:cubicBezTo>
                    <a:pt x="13713" y="17640"/>
                    <a:pt x="17640" y="13682"/>
                    <a:pt x="17640" y="8805"/>
                  </a:cubicBezTo>
                  <a:cubicBezTo>
                    <a:pt x="17640" y="3928"/>
                    <a:pt x="13713" y="1"/>
                    <a:pt x="88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48" name="Google Shape;5288;p43">
              <a:extLst>
                <a:ext uri="{FF2B5EF4-FFF2-40B4-BE49-F238E27FC236}">
                  <a16:creationId xmlns:a16="http://schemas.microsoft.com/office/drawing/2014/main" id="{39A73970-61E4-2282-967A-C914689DEB69}"/>
                </a:ext>
              </a:extLst>
            </p:cNvPr>
            <p:cNvSpPr txBox="1"/>
            <p:nvPr/>
          </p:nvSpPr>
          <p:spPr>
            <a:xfrm>
              <a:off x="6385210" y="1285223"/>
              <a:ext cx="727608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Arial (Body)"/>
                  <a:ea typeface="Fira Sans Medium"/>
                  <a:cs typeface="Arial" panose="020B0604020202020204" pitchFamily="34" charset="0"/>
                  <a:sym typeface="Fira Sans Medium"/>
                </a:rPr>
                <a:t>2</a:t>
              </a:r>
              <a:endParaRPr dirty="0">
                <a:solidFill>
                  <a:srgbClr val="FFFFFF"/>
                </a:solidFill>
                <a:latin typeface="Arial (Body)"/>
                <a:ea typeface="Fira Sans Medium"/>
                <a:cs typeface="Arial" panose="020B0604020202020204" pitchFamily="34" charset="0"/>
                <a:sym typeface="Fira Sans Medium"/>
              </a:endParaRPr>
            </a:p>
          </p:txBody>
        </p:sp>
        <p:sp>
          <p:nvSpPr>
            <p:cNvPr id="49" name="Google Shape;5289;p43">
              <a:extLst>
                <a:ext uri="{FF2B5EF4-FFF2-40B4-BE49-F238E27FC236}">
                  <a16:creationId xmlns:a16="http://schemas.microsoft.com/office/drawing/2014/main" id="{18C22576-ED15-01A2-4440-0F05561EA665}"/>
                </a:ext>
              </a:extLst>
            </p:cNvPr>
            <p:cNvSpPr txBox="1"/>
            <p:nvPr/>
          </p:nvSpPr>
          <p:spPr>
            <a:xfrm>
              <a:off x="7166737" y="1416223"/>
              <a:ext cx="13758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"/>
                  <a:cs typeface="Times New Roman" panose="02020603050405020304" pitchFamily="18" charset="0"/>
                  <a:sym typeface="Fira Sans"/>
                </a:rPr>
                <a:t>Mục tiêu của đề tài</a:t>
              </a:r>
              <a:endParaRPr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endParaRPr>
            </a:p>
          </p:txBody>
        </p:sp>
      </p:grpSp>
      <p:grpSp>
        <p:nvGrpSpPr>
          <p:cNvPr id="50" name="Group 1">
            <a:extLst>
              <a:ext uri="{FF2B5EF4-FFF2-40B4-BE49-F238E27FC236}">
                <a16:creationId xmlns:a16="http://schemas.microsoft.com/office/drawing/2014/main" id="{4DF78069-C101-70FF-1DFC-0CFB553C0A63}"/>
              </a:ext>
            </a:extLst>
          </p:cNvPr>
          <p:cNvGrpSpPr/>
          <p:nvPr/>
        </p:nvGrpSpPr>
        <p:grpSpPr>
          <a:xfrm>
            <a:off x="8056823" y="1817566"/>
            <a:ext cx="2395053" cy="889447"/>
            <a:chOff x="8100825" y="2755902"/>
            <a:chExt cx="2395053" cy="889447"/>
          </a:xfrm>
        </p:grpSpPr>
        <p:sp>
          <p:nvSpPr>
            <p:cNvPr id="51" name="Google Shape;5272;p43">
              <a:extLst>
                <a:ext uri="{FF2B5EF4-FFF2-40B4-BE49-F238E27FC236}">
                  <a16:creationId xmlns:a16="http://schemas.microsoft.com/office/drawing/2014/main" id="{C6E0CA13-26B3-A2F0-36D4-BC16E9510EA9}"/>
                </a:ext>
              </a:extLst>
            </p:cNvPr>
            <p:cNvSpPr/>
            <p:nvPr/>
          </p:nvSpPr>
          <p:spPr>
            <a:xfrm>
              <a:off x="8313085" y="2878057"/>
              <a:ext cx="2182793" cy="767292"/>
            </a:xfrm>
            <a:custGeom>
              <a:avLst/>
              <a:gdLst/>
              <a:ahLst/>
              <a:cxnLst/>
              <a:rect l="l" t="t" r="r" b="b"/>
              <a:pathLst>
                <a:path w="67931" h="23879" extrusionOk="0">
                  <a:moveTo>
                    <a:pt x="11940" y="23879"/>
                  </a:moveTo>
                  <a:lnTo>
                    <a:pt x="55992" y="23879"/>
                  </a:lnTo>
                  <a:cubicBezTo>
                    <a:pt x="62579" y="23879"/>
                    <a:pt x="67931" y="18526"/>
                    <a:pt x="67931" y="11939"/>
                  </a:cubicBezTo>
                  <a:cubicBezTo>
                    <a:pt x="67931" y="5352"/>
                    <a:pt x="62579" y="0"/>
                    <a:pt x="55992" y="0"/>
                  </a:cubicBezTo>
                  <a:lnTo>
                    <a:pt x="11940" y="0"/>
                  </a:lnTo>
                  <a:cubicBezTo>
                    <a:pt x="5321" y="0"/>
                    <a:pt x="1" y="5352"/>
                    <a:pt x="1" y="11939"/>
                  </a:cubicBezTo>
                  <a:lnTo>
                    <a:pt x="1" y="11939"/>
                  </a:lnTo>
                  <a:cubicBezTo>
                    <a:pt x="1" y="18526"/>
                    <a:pt x="5321" y="23879"/>
                    <a:pt x="11940" y="2387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52" name="Google Shape;5273;p43">
              <a:extLst>
                <a:ext uri="{FF2B5EF4-FFF2-40B4-BE49-F238E27FC236}">
                  <a16:creationId xmlns:a16="http://schemas.microsoft.com/office/drawing/2014/main" id="{9A966D5E-B9F8-5036-087B-E3F9B351FBDC}"/>
                </a:ext>
              </a:extLst>
            </p:cNvPr>
            <p:cNvSpPr/>
            <p:nvPr/>
          </p:nvSpPr>
          <p:spPr>
            <a:xfrm>
              <a:off x="8237798" y="2815977"/>
              <a:ext cx="2182793" cy="766296"/>
            </a:xfrm>
            <a:custGeom>
              <a:avLst/>
              <a:gdLst/>
              <a:ahLst/>
              <a:cxnLst/>
              <a:rect l="l" t="t" r="r" b="b"/>
              <a:pathLst>
                <a:path w="67931" h="23848" extrusionOk="0">
                  <a:moveTo>
                    <a:pt x="11939" y="0"/>
                  </a:moveTo>
                  <a:cubicBezTo>
                    <a:pt x="5352" y="0"/>
                    <a:pt x="0" y="5321"/>
                    <a:pt x="0" y="11908"/>
                  </a:cubicBezTo>
                  <a:cubicBezTo>
                    <a:pt x="0" y="18527"/>
                    <a:pt x="5352" y="23847"/>
                    <a:pt x="11939" y="23847"/>
                  </a:cubicBezTo>
                  <a:lnTo>
                    <a:pt x="55991" y="23847"/>
                  </a:lnTo>
                  <a:cubicBezTo>
                    <a:pt x="62610" y="23847"/>
                    <a:pt x="67930" y="18527"/>
                    <a:pt x="67930" y="11908"/>
                  </a:cubicBezTo>
                  <a:cubicBezTo>
                    <a:pt x="67930" y="5321"/>
                    <a:pt x="62610" y="0"/>
                    <a:pt x="5599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53" name="Google Shape;5274;p43">
              <a:extLst>
                <a:ext uri="{FF2B5EF4-FFF2-40B4-BE49-F238E27FC236}">
                  <a16:creationId xmlns:a16="http://schemas.microsoft.com/office/drawing/2014/main" id="{09147B0C-6914-CD0E-734B-FCB866ED2F0B}"/>
                </a:ext>
              </a:extLst>
            </p:cNvPr>
            <p:cNvSpPr/>
            <p:nvPr/>
          </p:nvSpPr>
          <p:spPr>
            <a:xfrm>
              <a:off x="8347691" y="2887238"/>
              <a:ext cx="673690" cy="673690"/>
            </a:xfrm>
            <a:custGeom>
              <a:avLst/>
              <a:gdLst/>
              <a:ahLst/>
              <a:cxnLst/>
              <a:rect l="l" t="t" r="r" b="b"/>
              <a:pathLst>
                <a:path w="20966" h="20966" extrusionOk="0">
                  <a:moveTo>
                    <a:pt x="10483" y="0"/>
                  </a:moveTo>
                  <a:cubicBezTo>
                    <a:pt x="4687" y="0"/>
                    <a:pt x="0" y="4719"/>
                    <a:pt x="0" y="10483"/>
                  </a:cubicBezTo>
                  <a:cubicBezTo>
                    <a:pt x="0" y="16278"/>
                    <a:pt x="4687" y="20965"/>
                    <a:pt x="10483" y="20965"/>
                  </a:cubicBezTo>
                  <a:cubicBezTo>
                    <a:pt x="16247" y="20965"/>
                    <a:pt x="20965" y="16278"/>
                    <a:pt x="20965" y="10483"/>
                  </a:cubicBezTo>
                  <a:cubicBezTo>
                    <a:pt x="20965" y="4719"/>
                    <a:pt x="16247" y="0"/>
                    <a:pt x="104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54" name="Google Shape;5275;p43">
              <a:extLst>
                <a:ext uri="{FF2B5EF4-FFF2-40B4-BE49-F238E27FC236}">
                  <a16:creationId xmlns:a16="http://schemas.microsoft.com/office/drawing/2014/main" id="{7EEE0545-24C9-1BF4-F732-804CB6A3BC06}"/>
                </a:ext>
              </a:extLst>
            </p:cNvPr>
            <p:cNvSpPr/>
            <p:nvPr/>
          </p:nvSpPr>
          <p:spPr>
            <a:xfrm>
              <a:off x="8416224" y="2954100"/>
              <a:ext cx="536624" cy="536624"/>
            </a:xfrm>
            <a:custGeom>
              <a:avLst/>
              <a:gdLst/>
              <a:ahLst/>
              <a:cxnLst/>
              <a:rect l="l" t="t" r="r" b="b"/>
              <a:pathLst>
                <a:path w="20966" h="20966" extrusionOk="0">
                  <a:moveTo>
                    <a:pt x="10483" y="0"/>
                  </a:moveTo>
                  <a:cubicBezTo>
                    <a:pt x="4688" y="0"/>
                    <a:pt x="1" y="4719"/>
                    <a:pt x="1" y="10483"/>
                  </a:cubicBezTo>
                  <a:cubicBezTo>
                    <a:pt x="1" y="16278"/>
                    <a:pt x="4688" y="20965"/>
                    <a:pt x="10483" y="20965"/>
                  </a:cubicBezTo>
                  <a:cubicBezTo>
                    <a:pt x="16279" y="20965"/>
                    <a:pt x="20966" y="16278"/>
                    <a:pt x="20966" y="10483"/>
                  </a:cubicBezTo>
                  <a:cubicBezTo>
                    <a:pt x="20966" y="4719"/>
                    <a:pt x="16279" y="0"/>
                    <a:pt x="1048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55" name="Google Shape;5281;p43">
              <a:extLst>
                <a:ext uri="{FF2B5EF4-FFF2-40B4-BE49-F238E27FC236}">
                  <a16:creationId xmlns:a16="http://schemas.microsoft.com/office/drawing/2014/main" id="{24CC8C23-3973-6C67-8B60-B878306ECA8B}"/>
                </a:ext>
              </a:extLst>
            </p:cNvPr>
            <p:cNvSpPr/>
            <p:nvPr/>
          </p:nvSpPr>
          <p:spPr>
            <a:xfrm>
              <a:off x="8689613" y="3074451"/>
              <a:ext cx="22396" cy="20372"/>
            </a:xfrm>
            <a:custGeom>
              <a:avLst/>
              <a:gdLst/>
              <a:ahLst/>
              <a:cxnLst/>
              <a:rect l="l" t="t" r="r" b="b"/>
              <a:pathLst>
                <a:path w="697" h="634" extrusionOk="0">
                  <a:moveTo>
                    <a:pt x="634" y="444"/>
                  </a:moveTo>
                  <a:cubicBezTo>
                    <a:pt x="570" y="634"/>
                    <a:pt x="380" y="570"/>
                    <a:pt x="222" y="507"/>
                  </a:cubicBezTo>
                  <a:cubicBezTo>
                    <a:pt x="64" y="444"/>
                    <a:pt x="0" y="412"/>
                    <a:pt x="32" y="254"/>
                  </a:cubicBezTo>
                  <a:cubicBezTo>
                    <a:pt x="95" y="95"/>
                    <a:pt x="127" y="0"/>
                    <a:pt x="285" y="64"/>
                  </a:cubicBezTo>
                  <a:cubicBezTo>
                    <a:pt x="475" y="127"/>
                    <a:pt x="697" y="285"/>
                    <a:pt x="634" y="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(Body)"/>
                <a:cs typeface="Arial" panose="020B0604020202020204" pitchFamily="34" charset="0"/>
              </a:endParaRPr>
            </a:p>
          </p:txBody>
        </p:sp>
        <p:sp>
          <p:nvSpPr>
            <p:cNvPr id="56" name="Google Shape;5283;p43">
              <a:extLst>
                <a:ext uri="{FF2B5EF4-FFF2-40B4-BE49-F238E27FC236}">
                  <a16:creationId xmlns:a16="http://schemas.microsoft.com/office/drawing/2014/main" id="{F43CEAC3-9FA3-2E1A-1A4C-66EAFE630457}"/>
                </a:ext>
              </a:extLst>
            </p:cNvPr>
            <p:cNvSpPr txBox="1"/>
            <p:nvPr/>
          </p:nvSpPr>
          <p:spPr>
            <a:xfrm>
              <a:off x="8930883" y="2755902"/>
              <a:ext cx="1451115" cy="794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"/>
                  <a:cs typeface="Times New Roman" panose="02020603050405020304" pitchFamily="18" charset="0"/>
                  <a:sym typeface="Fira Sans"/>
                </a:rPr>
                <a:t>Nội</a:t>
              </a:r>
              <a:r>
                <a:rPr lang="vi-VN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"/>
                  <a:cs typeface="Times New Roman" panose="02020603050405020304" pitchFamily="18" charset="0"/>
                  <a:sym typeface="Fira Sans"/>
                </a:rPr>
                <a:t> dung </a:t>
              </a:r>
              <a:r>
                <a:rPr lang="vi-VN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"/>
                  <a:cs typeface="Times New Roman" panose="02020603050405020304" pitchFamily="18" charset="0"/>
                  <a:sym typeface="Fira Sans"/>
                </a:rPr>
                <a:t>nhiệm</a:t>
              </a:r>
              <a:r>
                <a:rPr lang="vi-VN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"/>
                  <a:cs typeface="Times New Roman" panose="02020603050405020304" pitchFamily="18" charset="0"/>
                  <a:sym typeface="Fira Sans"/>
                </a:rPr>
                <a:t> </a:t>
              </a:r>
              <a:r>
                <a:rPr lang="vi-VN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Fira Sans"/>
                  <a:cs typeface="Times New Roman" panose="02020603050405020304" pitchFamily="18" charset="0"/>
                  <a:sym typeface="Fira Sans"/>
                </a:rPr>
                <a:t>vụ</a:t>
              </a:r>
              <a:endParaRPr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endParaRPr>
            </a:p>
          </p:txBody>
        </p:sp>
        <p:sp>
          <p:nvSpPr>
            <p:cNvPr id="57" name="Google Shape;5288;p43">
              <a:extLst>
                <a:ext uri="{FF2B5EF4-FFF2-40B4-BE49-F238E27FC236}">
                  <a16:creationId xmlns:a16="http://schemas.microsoft.com/office/drawing/2014/main" id="{7A955CD5-4D4F-F969-53F3-C948199BF3D5}"/>
                </a:ext>
              </a:extLst>
            </p:cNvPr>
            <p:cNvSpPr txBox="1"/>
            <p:nvPr/>
          </p:nvSpPr>
          <p:spPr>
            <a:xfrm>
              <a:off x="8100825" y="3045566"/>
              <a:ext cx="727608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Arial (Body)"/>
                  <a:ea typeface="Fira Sans Medium"/>
                  <a:cs typeface="Times New Roman" panose="02020603050405020304" pitchFamily="18" charset="0"/>
                  <a:sym typeface="Fira Sans Medium"/>
                </a:rPr>
                <a:t>3</a:t>
              </a:r>
              <a:endParaRPr dirty="0">
                <a:solidFill>
                  <a:srgbClr val="FFFFFF"/>
                </a:solidFill>
                <a:latin typeface="Arial (Body)"/>
                <a:ea typeface="Fira Sans Medium"/>
                <a:cs typeface="Times New Roman" panose="02020603050405020304" pitchFamily="18" charset="0"/>
                <a:sym typeface="Fira Sans Medium"/>
              </a:endParaRPr>
            </a:p>
          </p:txBody>
        </p:sp>
      </p:grpSp>
      <p:sp>
        <p:nvSpPr>
          <p:cNvPr id="59" name="Rectangle 86">
            <a:extLst>
              <a:ext uri="{FF2B5EF4-FFF2-40B4-BE49-F238E27FC236}">
                <a16:creationId xmlns:a16="http://schemas.microsoft.com/office/drawing/2014/main" id="{2DD130C9-FD0E-C983-37CC-2EB98E2F9E63}"/>
              </a:ext>
            </a:extLst>
          </p:cNvPr>
          <p:cNvSpPr/>
          <p:nvPr/>
        </p:nvSpPr>
        <p:spPr>
          <a:xfrm>
            <a:off x="7185127" y="4047047"/>
            <a:ext cx="47017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Rơ-le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Rơ-le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vi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5 kênh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Google Shape;2646;p30">
            <a:extLst>
              <a:ext uri="{FF2B5EF4-FFF2-40B4-BE49-F238E27FC236}">
                <a16:creationId xmlns:a16="http://schemas.microsoft.com/office/drawing/2014/main" id="{5E862292-C4C3-5659-2FA0-24E7D6A3A41F}"/>
              </a:ext>
            </a:extLst>
          </p:cNvPr>
          <p:cNvSpPr/>
          <p:nvPr/>
        </p:nvSpPr>
        <p:spPr>
          <a:xfrm>
            <a:off x="9264768" y="3838166"/>
            <a:ext cx="95479" cy="9552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chemeClr val="accent1">
                  <a:lumMod val="75000"/>
                </a:schemeClr>
              </a:solidFill>
              <a:latin typeface="Arial (Body)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0" name="Google Shape;2724;p30">
            <a:extLst>
              <a:ext uri="{FF2B5EF4-FFF2-40B4-BE49-F238E27FC236}">
                <a16:creationId xmlns:a16="http://schemas.microsoft.com/office/drawing/2014/main" id="{EA4EB64A-69B9-62A9-5E4B-CCC6647B4F46}"/>
              </a:ext>
            </a:extLst>
          </p:cNvPr>
          <p:cNvSpPr txBox="1"/>
          <p:nvPr/>
        </p:nvSpPr>
        <p:spPr>
          <a:xfrm>
            <a:off x="-158479" y="4593419"/>
            <a:ext cx="5042306" cy="28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26695" algn="just" fontAlgn="base">
              <a:spcAft>
                <a:spcPts val="0"/>
              </a:spcAft>
            </a:pP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Nhu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cầu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sử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dụng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Rơ-le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bảo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vệ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trên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các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hệ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thống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điện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hiện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đại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</a:p>
          <a:p>
            <a:pPr marL="226695" algn="just" fontAlgn="base">
              <a:spcAft>
                <a:spcPts val="0"/>
              </a:spcAft>
            </a:pP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Rơ-le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số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có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nhiều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ưu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điểm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hơn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các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loại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Rơ-le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điện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cơ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Relay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tĩnh</a:t>
            </a:r>
            <a:endParaRPr lang="vi-V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226695" algn="just" fontAlgn="base">
              <a:spcAft>
                <a:spcPts val="0"/>
              </a:spcAft>
            </a:pP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Rơ-le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vạn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5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554FF76-9296-94B9-82ED-E1378B60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vi-VN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456BC320-F676-9838-AADD-3C8AF8A32004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338138" y="1031875"/>
            <a:ext cx="11515725" cy="493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1538354-4E1F-A31D-486D-4427BB501B35}"/>
              </a:ext>
            </a:extLst>
          </p:cNvPr>
          <p:cNvSpPr txBox="1"/>
          <p:nvPr/>
        </p:nvSpPr>
        <p:spPr>
          <a:xfrm>
            <a:off x="592446" y="1360799"/>
            <a:ext cx="7627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Rơ-le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ngừa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ngăn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chặn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kinh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Rơ-le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nguyên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Rơ-le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tóan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 chu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2C58BC2-F9AC-A3E4-A8EF-CD27AB3E1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996" y="1033632"/>
            <a:ext cx="2200788" cy="267122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E6AD433-B59B-7134-4580-35CB0CFE9B28}"/>
              </a:ext>
            </a:extLst>
          </p:cNvPr>
          <p:cNvSpPr txBox="1"/>
          <p:nvPr/>
        </p:nvSpPr>
        <p:spPr>
          <a:xfrm>
            <a:off x="8876186" y="3818760"/>
            <a:ext cx="241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Rơ-le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vi-VN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03BF1A7-E52A-D04C-B1F0-4BE09E0D8111}"/>
              </a:ext>
            </a:extLst>
          </p:cNvPr>
          <p:cNvSpPr txBox="1"/>
          <p:nvPr/>
        </p:nvSpPr>
        <p:spPr>
          <a:xfrm>
            <a:off x="338137" y="2864731"/>
            <a:ext cx="451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Rơ-le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điển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4E7E558D-25CC-DFE4-D1CD-CF647E73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56" y="3286700"/>
            <a:ext cx="4981833" cy="26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5D2874B-AF99-44CD-AD5B-8EAA8C0F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54" y="83150"/>
            <a:ext cx="11514528" cy="4360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Arial (Body)"/>
              <a:cs typeface="Arial" panose="020B0604020202020204" pitchFamily="34" charset="0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454F8A5-50D4-7F89-39BD-0DA78FBF9B19}"/>
              </a:ext>
            </a:extLst>
          </p:cNvPr>
          <p:cNvSpPr txBox="1"/>
          <p:nvPr/>
        </p:nvSpPr>
        <p:spPr>
          <a:xfrm>
            <a:off x="286978" y="983773"/>
            <a:ext cx="522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tinh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8">
            <a:extLst>
              <a:ext uri="{FF2B5EF4-FFF2-40B4-BE49-F238E27FC236}">
                <a16:creationId xmlns:a16="http://schemas.microsoft.com/office/drawing/2014/main" id="{EBA1BCE5-5E18-B06D-E759-4800AEEC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71" y="1466484"/>
            <a:ext cx="4172927" cy="3080863"/>
          </a:xfrm>
          <a:prstGeom prst="rect">
            <a:avLst/>
          </a:prstGeom>
        </p:spPr>
      </p:pic>
      <p:sp>
        <p:nvSpPr>
          <p:cNvPr id="11" name="Rectangle 12">
            <a:extLst>
              <a:ext uri="{FF2B5EF4-FFF2-40B4-BE49-F238E27FC236}">
                <a16:creationId xmlns:a16="http://schemas.microsoft.com/office/drawing/2014/main" id="{460C3E25-651D-7F7B-AF91-0514D0020D80}"/>
              </a:ext>
            </a:extLst>
          </p:cNvPr>
          <p:cNvSpPr/>
          <p:nvPr/>
        </p:nvSpPr>
        <p:spPr>
          <a:xfrm>
            <a:off x="695838" y="4547347"/>
            <a:ext cx="4405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cong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rơ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-le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IEEE C37.112-1996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7FD26BC0-2B07-6BEE-DCBF-B6ABE5E49117}"/>
                  </a:ext>
                </a:extLst>
              </p:cNvPr>
              <p:cNvSpPr/>
              <p:nvPr/>
            </p:nvSpPr>
            <p:spPr>
              <a:xfrm>
                <a:off x="5305245" y="1379016"/>
                <a:ext cx="5814203" cy="663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ế</m:t>
                    </m:r>
                    <m:r>
                      <m:rPr>
                        <m:nor/>
                      </m:rPr>
                      <a:rPr lang="en-US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</m:t>
                    </m:r>
                    <m:r>
                      <m:rPr>
                        <m:nor/>
                      </m:rPr>
                      <a:rPr lang="en-US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: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𝐼𝑝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latin typeface="Arial (Body)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7FD26BC0-2B07-6BEE-DCBF-B6ABE5E49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245" y="1379016"/>
                <a:ext cx="5814203" cy="663515"/>
              </a:xfrm>
              <a:prstGeom prst="rect">
                <a:avLst/>
              </a:prstGeom>
              <a:blipFill>
                <a:blip r:embed="rId3"/>
                <a:stretch>
                  <a:fillRect l="-629" b="-275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AA35CF6-054D-0231-AF30-94FDBF00FEA9}"/>
                  </a:ext>
                </a:extLst>
              </p:cNvPr>
              <p:cNvSpPr/>
              <p:nvPr/>
            </p:nvSpPr>
            <p:spPr>
              <a:xfrm>
                <a:off x="5305245" y="2010704"/>
                <a:ext cx="5360577" cy="675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Nếu 0&lt;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b>
                          <m:sSub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vi-VN" b="0" i="0" smtClean="0">
                        <a:latin typeface="Cambria Math" panose="02040503050406030204" pitchFamily="18" charset="0"/>
                      </a:rPr>
                      <m:t>: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𝐼𝑝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>
                  <a:latin typeface="Arial (Body)"/>
                </a:endParaRPr>
              </a:p>
            </p:txBody>
          </p:sp>
        </mc:Choice>
        <mc:Fallback xmlns="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AA35CF6-054D-0231-AF30-94FDBF00F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245" y="2010704"/>
                <a:ext cx="5360577" cy="675634"/>
              </a:xfrm>
              <a:prstGeom prst="rect">
                <a:avLst/>
              </a:prstGeom>
              <a:blipFill>
                <a:blip r:embed="rId4"/>
                <a:stretch>
                  <a:fillRect l="-682" b="-180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6D106533-5B26-6C05-FF26-FA423E5E6FCE}"/>
                  </a:ext>
                </a:extLst>
              </p:cNvPr>
              <p:cNvSpPr/>
              <p:nvPr/>
            </p:nvSpPr>
            <p:spPr>
              <a:xfrm>
                <a:off x="5305245" y="2597899"/>
                <a:ext cx="5282939" cy="715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vi-VN" dirty="0">
                    <a:latin typeface="Times New Roman" panose="02020603050405020304" pitchFamily="18" charset="0"/>
                    <a:ea typeface="MS Mincho"/>
                    <a:cs typeface="Times New Roman" panose="02020603050405020304" pitchFamily="18" charset="0"/>
                  </a:rPr>
                  <a:t>Thời</a:t>
                </a:r>
                <a14:m>
                  <m:oMath xmlns:m="http://schemas.openxmlformats.org/officeDocument/2006/math">
                    <m:r>
                      <a:rPr lang="vi-VN" b="0" i="0" smtClean="0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 </m:t>
                    </m:r>
                    <m: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đ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i</m:t>
                    </m:r>
                    <m: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ể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m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R</m:t>
                    </m:r>
                    <m: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ơ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le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t</m:t>
                    </m:r>
                    <m: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c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 </m:t>
                    </m:r>
                    <m: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độ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ng</m:t>
                    </m:r>
                    <m:r>
                      <a:rPr lang="vi-VN" b="0" i="1" smtClean="0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:         </m:t>
                    </m:r>
                    <m:nary>
                      <m:naryPr>
                        <m:limLoc m:val="undOvr"/>
                        <m:grow m:val="on"/>
                        <m:ctrlPr>
                          <a:rPr lang="en-US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MS Mincho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i="1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vi-VN" dirty="0" smtClean="0">
                        <a:solidFill>
                          <a:schemeClr val="tx1"/>
                        </a:solidFill>
                      </a:rPr>
                      <m:t>≥</m:t>
                    </m:r>
                  </m:oMath>
                </a14:m>
                <a:r>
                  <a:rPr lang="en-US" sz="2000" dirty="0">
                    <a:effectLst/>
                    <a:latin typeface="Arial (Body)"/>
                    <a:ea typeface="MS Mincho"/>
                  </a:rPr>
                  <a:t> 1</a:t>
                </a:r>
                <a:endParaRPr lang="en-US" sz="2000" dirty="0">
                  <a:latin typeface="Arial (Body)"/>
                </a:endParaRPr>
              </a:p>
            </p:txBody>
          </p:sp>
        </mc:Choice>
        <mc:Fallback xmlns="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6D106533-5B26-6C05-FF26-FA423E5E6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245" y="2597899"/>
                <a:ext cx="5282939" cy="715260"/>
              </a:xfrm>
              <a:prstGeom prst="rect">
                <a:avLst/>
              </a:prstGeom>
              <a:blipFill>
                <a:blip r:embed="rId5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9606A7F0-5A5C-8D51-1EAB-467FB9CD33BE}"/>
                  </a:ext>
                </a:extLst>
              </p:cNvPr>
              <p:cNvSpPr txBox="1"/>
              <p:nvPr/>
            </p:nvSpPr>
            <p:spPr>
              <a:xfrm>
                <a:off x="5253485" y="3429000"/>
                <a:ext cx="5917721" cy="520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vi-VN" dirty="0">
                    <a:latin typeface="+mj-lt"/>
                  </a:rPr>
                  <a:t>Chuyển</a:t>
                </a:r>
                <a14:m>
                  <m:oMath xmlns:m="http://schemas.openxmlformats.org/officeDocument/2006/math">
                    <m:r>
                      <a:rPr lang="vi-V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sang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ạ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ng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r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ờ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i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r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ạ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c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:        </m:t>
                    </m:r>
                    <m:sSub>
                      <m:sSubPr>
                        <m:ctrlPr>
                          <a:rPr lang="vi-VN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vi-V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vi-V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vi-VN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vi-V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vi-VN" i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vi-V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vi-VN" i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vi-V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vi-V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den>
                    </m:f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9606A7F0-5A5C-8D51-1EAB-467FB9CD3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485" y="3429000"/>
                <a:ext cx="5917721" cy="520784"/>
              </a:xfrm>
              <a:prstGeom prst="rect">
                <a:avLst/>
              </a:prstGeom>
              <a:blipFill>
                <a:blip r:embed="rId6"/>
                <a:stretch>
                  <a:fillRect l="-72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Bảng 2">
                <a:extLst>
                  <a:ext uri="{FF2B5EF4-FFF2-40B4-BE49-F238E27FC236}">
                    <a16:creationId xmlns:a16="http://schemas.microsoft.com/office/drawing/2014/main" id="{5F639016-41C1-3C2F-2A31-9684C0A006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9549638"/>
                  </p:ext>
                </p:extLst>
              </p:nvPr>
            </p:nvGraphicFramePr>
            <p:xfrm>
              <a:off x="5305245" y="4240833"/>
              <a:ext cx="5917721" cy="15474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32020">
                      <a:extLst>
                        <a:ext uri="{9D8B030D-6E8A-4147-A177-3AD203B41FA5}">
                          <a16:colId xmlns:a16="http://schemas.microsoft.com/office/drawing/2014/main" val="1409451405"/>
                        </a:ext>
                      </a:extLst>
                    </a:gridCol>
                    <a:gridCol w="1024861">
                      <a:extLst>
                        <a:ext uri="{9D8B030D-6E8A-4147-A177-3AD203B41FA5}">
                          <a16:colId xmlns:a16="http://schemas.microsoft.com/office/drawing/2014/main" val="3810698142"/>
                        </a:ext>
                      </a:extLst>
                    </a:gridCol>
                    <a:gridCol w="1025584">
                      <a:extLst>
                        <a:ext uri="{9D8B030D-6E8A-4147-A177-3AD203B41FA5}">
                          <a16:colId xmlns:a16="http://schemas.microsoft.com/office/drawing/2014/main" val="1560535374"/>
                        </a:ext>
                      </a:extLst>
                    </a:gridCol>
                    <a:gridCol w="1031370">
                      <a:extLst>
                        <a:ext uri="{9D8B030D-6E8A-4147-A177-3AD203B41FA5}">
                          <a16:colId xmlns:a16="http://schemas.microsoft.com/office/drawing/2014/main" val="3019277168"/>
                        </a:ext>
                      </a:extLst>
                    </a:gridCol>
                    <a:gridCol w="1003886">
                      <a:extLst>
                        <a:ext uri="{9D8B030D-6E8A-4147-A177-3AD203B41FA5}">
                          <a16:colId xmlns:a16="http://schemas.microsoft.com/office/drawing/2014/main" val="2551347769"/>
                        </a:ext>
                      </a:extLst>
                    </a:gridCol>
                  </a:tblGrid>
                  <a:tr h="4035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 err="1">
                              <a:effectLst/>
                            </a:rPr>
                            <a:t>Đặc</a:t>
                          </a:r>
                          <a:r>
                            <a:rPr lang="en-US" sz="1300" dirty="0">
                              <a:effectLst/>
                            </a:rPr>
                            <a:t> </a:t>
                          </a:r>
                          <a:r>
                            <a:rPr lang="en-US" sz="1300" dirty="0" err="1">
                              <a:effectLst/>
                            </a:rPr>
                            <a:t>tính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>
                              <a:effectLst/>
                            </a:rPr>
                            <a:t>A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B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p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vi-VN" sz="1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vi-VN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63782"/>
                      </a:ext>
                    </a:extLst>
                  </a:tr>
                  <a:tr h="38131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Tác động chậm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>
                              <a:effectLst/>
                            </a:rPr>
                            <a:t>0.0515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>
                              <a:effectLst/>
                            </a:rPr>
                            <a:t>0.1140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0.0200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4.85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33888391"/>
                      </a:ext>
                    </a:extLst>
                  </a:tr>
                  <a:tr h="38131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Tácđộng nhanh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19.61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0.4910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2.0000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21.6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17712847"/>
                      </a:ext>
                    </a:extLst>
                  </a:tr>
                  <a:tr h="38131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Tác động cực nhanh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28.2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0.1217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>
                              <a:effectLst/>
                            </a:rPr>
                            <a:t>2.0000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>
                              <a:effectLst/>
                            </a:rPr>
                            <a:t>29.1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493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Bảng 2">
                <a:extLst>
                  <a:ext uri="{FF2B5EF4-FFF2-40B4-BE49-F238E27FC236}">
                    <a16:creationId xmlns:a16="http://schemas.microsoft.com/office/drawing/2014/main" id="{5F639016-41C1-3C2F-2A31-9684C0A006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9549638"/>
                  </p:ext>
                </p:extLst>
              </p:nvPr>
            </p:nvGraphicFramePr>
            <p:xfrm>
              <a:off x="5305245" y="4240833"/>
              <a:ext cx="5917721" cy="15474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32020">
                      <a:extLst>
                        <a:ext uri="{9D8B030D-6E8A-4147-A177-3AD203B41FA5}">
                          <a16:colId xmlns:a16="http://schemas.microsoft.com/office/drawing/2014/main" val="1409451405"/>
                        </a:ext>
                      </a:extLst>
                    </a:gridCol>
                    <a:gridCol w="1024861">
                      <a:extLst>
                        <a:ext uri="{9D8B030D-6E8A-4147-A177-3AD203B41FA5}">
                          <a16:colId xmlns:a16="http://schemas.microsoft.com/office/drawing/2014/main" val="3810698142"/>
                        </a:ext>
                      </a:extLst>
                    </a:gridCol>
                    <a:gridCol w="1025584">
                      <a:extLst>
                        <a:ext uri="{9D8B030D-6E8A-4147-A177-3AD203B41FA5}">
                          <a16:colId xmlns:a16="http://schemas.microsoft.com/office/drawing/2014/main" val="1560535374"/>
                        </a:ext>
                      </a:extLst>
                    </a:gridCol>
                    <a:gridCol w="1031370">
                      <a:extLst>
                        <a:ext uri="{9D8B030D-6E8A-4147-A177-3AD203B41FA5}">
                          <a16:colId xmlns:a16="http://schemas.microsoft.com/office/drawing/2014/main" val="3019277168"/>
                        </a:ext>
                      </a:extLst>
                    </a:gridCol>
                    <a:gridCol w="1003886">
                      <a:extLst>
                        <a:ext uri="{9D8B030D-6E8A-4147-A177-3AD203B41FA5}">
                          <a16:colId xmlns:a16="http://schemas.microsoft.com/office/drawing/2014/main" val="2551347769"/>
                        </a:ext>
                      </a:extLst>
                    </a:gridCol>
                  </a:tblGrid>
                  <a:tr h="4035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 err="1">
                              <a:effectLst/>
                            </a:rPr>
                            <a:t>Đặc</a:t>
                          </a:r>
                          <a:r>
                            <a:rPr lang="en-US" sz="1300" dirty="0">
                              <a:effectLst/>
                            </a:rPr>
                            <a:t> </a:t>
                          </a:r>
                          <a:r>
                            <a:rPr lang="en-US" sz="1300" dirty="0" err="1">
                              <a:effectLst/>
                            </a:rPr>
                            <a:t>tính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>
                              <a:effectLst/>
                            </a:rPr>
                            <a:t>A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B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p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489697" t="-9091" r="-2424" b="-289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3782"/>
                      </a:ext>
                    </a:extLst>
                  </a:tr>
                  <a:tr h="38131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Tác động chậm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>
                              <a:effectLst/>
                            </a:rPr>
                            <a:t>0.0515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>
                              <a:effectLst/>
                            </a:rPr>
                            <a:t>0.1140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0.0200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4.85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33888391"/>
                      </a:ext>
                    </a:extLst>
                  </a:tr>
                  <a:tr h="38131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Tácđộng nhanh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19.61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0.4910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2.0000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21.6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17712847"/>
                      </a:ext>
                    </a:extLst>
                  </a:tr>
                  <a:tr h="38131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Tác động cực nhanh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28.2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>
                              <a:effectLst/>
                            </a:rPr>
                            <a:t>0.1217</a:t>
                          </a:r>
                          <a:endParaRPr lang="vi-VN" sz="13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>
                              <a:effectLst/>
                            </a:rPr>
                            <a:t>2.0000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0000"/>
                            </a:lnSpc>
                            <a:spcBef>
                              <a:spcPts val="300"/>
                            </a:spcBef>
                          </a:pPr>
                          <a:r>
                            <a:rPr lang="en-US" sz="1300" dirty="0">
                              <a:effectLst/>
                            </a:rPr>
                            <a:t>29.1</a:t>
                          </a:r>
                          <a:endParaRPr lang="vi-VN" sz="13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49337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12">
            <a:extLst>
              <a:ext uri="{FF2B5EF4-FFF2-40B4-BE49-F238E27FC236}">
                <a16:creationId xmlns:a16="http://schemas.microsoft.com/office/drawing/2014/main" id="{55E9AEB3-B20F-D346-9E14-1985DDD17DB2}"/>
              </a:ext>
            </a:extLst>
          </p:cNvPr>
          <p:cNvSpPr/>
          <p:nvPr/>
        </p:nvSpPr>
        <p:spPr>
          <a:xfrm>
            <a:off x="6182391" y="5756209"/>
            <a:ext cx="4557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hằng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tinh tiêu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theo IEEE 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0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866D9E6-F374-43C5-8AF7-0793C272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63" y="138407"/>
            <a:ext cx="11514528" cy="436098"/>
          </a:xfrm>
        </p:spPr>
        <p:txBody>
          <a:bodyPr>
            <a:noAutofit/>
          </a:bodyPr>
          <a:lstStyle/>
          <a:p>
            <a:pPr eaLnBrk="0" hangingPunct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7303140E-CAAC-E5C5-F295-74181220ECF9}"/>
              </a:ext>
            </a:extLst>
          </p:cNvPr>
          <p:cNvSpPr txBox="1"/>
          <p:nvPr/>
        </p:nvSpPr>
        <p:spPr>
          <a:xfrm>
            <a:off x="0" y="872042"/>
            <a:ext cx="544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BE4DA2D-96C6-3178-EABB-28EEE0006BAE}"/>
              </a:ext>
            </a:extLst>
          </p:cNvPr>
          <p:cNvSpPr/>
          <p:nvPr/>
        </p:nvSpPr>
        <p:spPr>
          <a:xfrm>
            <a:off x="989287" y="3645685"/>
            <a:ext cx="396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Irms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">
                <a:extLst>
                  <a:ext uri="{FF2B5EF4-FFF2-40B4-BE49-F238E27FC236}">
                    <a16:creationId xmlns:a16="http://schemas.microsoft.com/office/drawing/2014/main" id="{463553E2-F026-2CB2-5CCF-76C770E00EC4}"/>
                  </a:ext>
                </a:extLst>
              </p:cNvPr>
              <p:cNvSpPr/>
              <p:nvPr/>
            </p:nvSpPr>
            <p:spPr>
              <a:xfrm>
                <a:off x="4826753" y="2291083"/>
                <a:ext cx="2081211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 (Body)"/>
                </a:endParaRPr>
              </a:p>
            </p:txBody>
          </p:sp>
        </mc:Choice>
        <mc:Fallback xmlns="">
          <p:sp>
            <p:nvSpPr>
              <p:cNvPr id="12" name="Rectangle 1">
                <a:extLst>
                  <a:ext uri="{FF2B5EF4-FFF2-40B4-BE49-F238E27FC236}">
                    <a16:creationId xmlns:a16="http://schemas.microsoft.com/office/drawing/2014/main" id="{463553E2-F026-2CB2-5CCF-76C770E00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753" y="2291083"/>
                <a:ext cx="2081211" cy="1169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Hình ảnh 15">
            <a:extLst>
              <a:ext uri="{FF2B5EF4-FFF2-40B4-BE49-F238E27FC236}">
                <a16:creationId xmlns:a16="http://schemas.microsoft.com/office/drawing/2014/main" id="{6420F825-4905-F91B-B55C-BE51E09F8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654" y="902340"/>
            <a:ext cx="3272790" cy="5041564"/>
          </a:xfrm>
          <a:prstGeom prst="rect">
            <a:avLst/>
          </a:prstGeom>
        </p:spPr>
      </p:pic>
      <p:sp>
        <p:nvSpPr>
          <p:cNvPr id="17" name="Rectangle 7">
            <a:extLst>
              <a:ext uri="{FF2B5EF4-FFF2-40B4-BE49-F238E27FC236}">
                <a16:creationId xmlns:a16="http://schemas.microsoft.com/office/drawing/2014/main" id="{63DC9972-E0FD-F315-E18A-5E7C27CC2C30}"/>
              </a:ext>
            </a:extLst>
          </p:cNvPr>
          <p:cNvSpPr/>
          <p:nvPr/>
        </p:nvSpPr>
        <p:spPr>
          <a:xfrm>
            <a:off x="6676823" y="5897039"/>
            <a:ext cx="3998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Lưu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đồ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thuật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tóan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đo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và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bảo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vệ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quá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dòng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B26853F9-77D1-035F-417F-F423EE3FB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66" y="1241375"/>
            <a:ext cx="3955583" cy="2465647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048687B2-51D3-EFD2-3975-A5066FC0F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92" y="4199683"/>
            <a:ext cx="3460115" cy="1697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7">
            <a:extLst>
              <a:ext uri="{FF2B5EF4-FFF2-40B4-BE49-F238E27FC236}">
                <a16:creationId xmlns:a16="http://schemas.microsoft.com/office/drawing/2014/main" id="{53B3981D-45C8-78DF-00C7-650CD3271BD6}"/>
              </a:ext>
            </a:extLst>
          </p:cNvPr>
          <p:cNvSpPr/>
          <p:nvPr/>
        </p:nvSpPr>
        <p:spPr>
          <a:xfrm>
            <a:off x="989287" y="5897039"/>
            <a:ext cx="395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đưa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ADC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Due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33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B80F023C-2AAA-4903-8F9B-115B479A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0" hangingPunct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41C8483C-522D-BF1D-34A6-679846BDA592}"/>
              </a:ext>
            </a:extLst>
          </p:cNvPr>
          <p:cNvSpPr txBox="1"/>
          <p:nvPr/>
        </p:nvSpPr>
        <p:spPr>
          <a:xfrm>
            <a:off x="-396815" y="791887"/>
            <a:ext cx="58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Wingdings" panose="05000000000000000000" pitchFamily="2" charset="2"/>
              <a:buChar char="v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019765E-B310-7EC7-F891-740C6EF2B218}"/>
              </a:ext>
            </a:extLst>
          </p:cNvPr>
          <p:cNvSpPr/>
          <p:nvPr/>
        </p:nvSpPr>
        <p:spPr>
          <a:xfrm>
            <a:off x="6120057" y="5685482"/>
            <a:ext cx="3254096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6695" algn="ctr">
              <a:lnSpc>
                <a:spcPct val="150000"/>
              </a:lnSpc>
              <a:spcAft>
                <a:spcPts val="1000"/>
              </a:spcAft>
            </a:pPr>
            <a:r>
              <a:rPr lang="en-US" i="1" dirty="0" err="1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i="1" dirty="0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i="1" dirty="0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i="1" dirty="0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i="1" dirty="0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en-US" i="1" dirty="0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1F386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endParaRPr lang="en-US" i="1" dirty="0">
              <a:solidFill>
                <a:srgbClr val="1F386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5C41E94-49DA-6D85-5A9C-C3B85FC83CEF}"/>
              </a:ext>
            </a:extLst>
          </p:cNvPr>
          <p:cNvSpPr/>
          <p:nvPr/>
        </p:nvSpPr>
        <p:spPr>
          <a:xfrm>
            <a:off x="811339" y="1189675"/>
            <a:ext cx="23804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đo: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Shunt 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FL-2-100A-75mV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khuếch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LM358-SOP8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so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lm358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5A5C595F-DA27-F8AF-C59B-F719B98051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54964" y="791887"/>
            <a:ext cx="4234425" cy="4806656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160D0F08-017F-D7A5-3BD1-0057D1534934}"/>
              </a:ext>
            </a:extLst>
          </p:cNvPr>
          <p:cNvSpPr/>
          <p:nvPr/>
        </p:nvSpPr>
        <p:spPr>
          <a:xfrm>
            <a:off x="722631" y="1189675"/>
            <a:ext cx="42548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indent="457200"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 Rơ-le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:16A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25A - 32A.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6695" indent="457200">
              <a:spcAft>
                <a:spcPts val="0"/>
              </a:spcAft>
            </a:pP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trên công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đưa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không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đảo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opamp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sanh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tương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0,5</a:t>
            </a:r>
            <a:r>
              <a:rPr lang="vi-VN" dirty="0">
                <a:latin typeface="+mj-lt"/>
              </a:rPr>
              <a:t>V-0,75V-1V-1,25V</a:t>
            </a:r>
            <a:endParaRPr lang="en-US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Hình ảnh 8" descr="Ảnh có chứa mũi tên&#10;&#10;Mô tả được tạo tự động">
            <a:extLst>
              <a:ext uri="{FF2B5EF4-FFF2-40B4-BE49-F238E27FC236}">
                <a16:creationId xmlns:a16="http://schemas.microsoft.com/office/drawing/2014/main" id="{56C8CA1E-51C7-33F3-BADA-5BE8054CF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74" y="1179565"/>
            <a:ext cx="8782700" cy="45059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9ADD83-1478-0AF6-E3D7-DB8437B996E5}"/>
              </a:ext>
            </a:extLst>
          </p:cNvPr>
          <p:cNvSpPr/>
          <p:nvPr/>
        </p:nvSpPr>
        <p:spPr>
          <a:xfrm>
            <a:off x="5262133" y="5472129"/>
            <a:ext cx="4727256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6695" algn="ctr">
              <a:lnSpc>
                <a:spcPct val="150000"/>
              </a:lnSpc>
              <a:spcAft>
                <a:spcPts val="1000"/>
              </a:spcAft>
            </a:pPr>
            <a:r>
              <a:rPr lang="vi-VN" i="1" dirty="0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Công </a:t>
            </a:r>
            <a:r>
              <a:rPr lang="vi-VN" i="1" dirty="0" err="1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vi-VN" i="1" dirty="0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bit</a:t>
            </a:r>
            <a:r>
              <a:rPr lang="vi-VN" i="1" dirty="0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vi-VN" i="1" dirty="0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vi-VN" i="1" dirty="0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i="1" dirty="0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 err="1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i="1" dirty="0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trên </a:t>
            </a:r>
            <a:r>
              <a:rPr lang="vi-VN" i="1" dirty="0" err="1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vi-VN" i="1" dirty="0">
                <a:solidFill>
                  <a:srgbClr val="1F3864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</a:t>
            </a:r>
            <a:endParaRPr lang="en-US" i="1" dirty="0">
              <a:solidFill>
                <a:srgbClr val="1F386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6FB12E-D719-4364-827F-29DFD723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0" hangingPunct="0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3AD0A328-E149-DE1F-FA4C-1BF61CC2124F}"/>
              </a:ext>
            </a:extLst>
          </p:cNvPr>
          <p:cNvSpPr txBox="1"/>
          <p:nvPr/>
        </p:nvSpPr>
        <p:spPr>
          <a:xfrm>
            <a:off x="0" y="83272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chương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Rơ-le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EFECC9A-31C6-F8C3-7F37-056306E0B2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8006" y="2695814"/>
            <a:ext cx="5344219" cy="2969645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67B204D2-4D17-1E03-9336-71EE4FD32F14}"/>
              </a:ext>
            </a:extLst>
          </p:cNvPr>
          <p:cNvSpPr/>
          <p:nvPr/>
        </p:nvSpPr>
        <p:spPr>
          <a:xfrm>
            <a:off x="1768276" y="5644217"/>
            <a:ext cx="3063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60830AB-D181-201C-A1FE-515926A56732}"/>
              </a:ext>
            </a:extLst>
          </p:cNvPr>
          <p:cNvSpPr/>
          <p:nvPr/>
        </p:nvSpPr>
        <p:spPr>
          <a:xfrm>
            <a:off x="814550" y="1192541"/>
            <a:ext cx="9067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-le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 Due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MCU 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ESP32.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đo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dông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ESP32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ESP32: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đo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cháy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không dây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minh qua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lên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580B66AF-6245-0AA0-9B1B-C11B2E6AA8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95814"/>
            <a:ext cx="5229975" cy="3034883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93227890-5A7C-9FA2-7EFD-E65420BF9FDF}"/>
              </a:ext>
            </a:extLst>
          </p:cNvPr>
          <p:cNvSpPr/>
          <p:nvPr/>
        </p:nvSpPr>
        <p:spPr>
          <a:xfrm>
            <a:off x="7081672" y="5595439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ESP32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970823"/>
      </p:ext>
    </p:extLst>
  </p:cSld>
  <p:clrMapOvr>
    <a:masterClrMapping/>
  </p:clrMapOvr>
</p:sld>
</file>

<file path=ppt/theme/theme1.xml><?xml version="1.0" encoding="utf-8"?>
<a:theme xmlns:a="http://schemas.openxmlformats.org/drawingml/2006/main" name="Chủ đề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ủ đề1" id="{874B823C-6427-4946-8615-C3A478C44962}" vid="{290ABE3A-5074-46F2-ADD0-C64D8C3F1D7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9D3663555DB2438BF74B494BAE89C8" ma:contentTypeVersion="7" ma:contentTypeDescription="Create a new document." ma:contentTypeScope="" ma:versionID="2e2a906288f277c0e9c6f8f624baff02">
  <xsd:schema xmlns:xsd="http://www.w3.org/2001/XMLSchema" xmlns:xs="http://www.w3.org/2001/XMLSchema" xmlns:p="http://schemas.microsoft.com/office/2006/metadata/properties" xmlns:ns3="57945dba-2976-4672-84bb-2c30bca50093" xmlns:ns4="5aea5067-4265-44e4-b8fe-ef6a57704821" targetNamespace="http://schemas.microsoft.com/office/2006/metadata/properties" ma:root="true" ma:fieldsID="2beb92c0d2c9fc38d3d75d99f7428db0" ns3:_="" ns4:_="">
    <xsd:import namespace="57945dba-2976-4672-84bb-2c30bca50093"/>
    <xsd:import namespace="5aea5067-4265-44e4-b8fe-ef6a577048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945dba-2976-4672-84bb-2c30bca500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ea5067-4265-44e4-b8fe-ef6a577048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BA452C-583D-41C9-AC57-4108ACA54C10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elements/1.1/"/>
    <ds:schemaRef ds:uri="5aea5067-4265-44e4-b8fe-ef6a57704821"/>
    <ds:schemaRef ds:uri="http://schemas.microsoft.com/office/infopath/2007/PartnerControls"/>
    <ds:schemaRef ds:uri="57945dba-2976-4672-84bb-2c30bca5009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F4FFAB6-E548-42C3-AFEB-EBAD977F2F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CB0090-E548-4D72-A183-F81EB81B3F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945dba-2976-4672-84bb-2c30bca50093"/>
    <ds:schemaRef ds:uri="5aea5067-4265-44e4-b8fe-ef6a577048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Chủ đề1</Template>
  <TotalTime>2653</TotalTime>
  <Words>2758</Words>
  <Application>Microsoft Office PowerPoint</Application>
  <PresentationFormat>Màn hình rộng</PresentationFormat>
  <Paragraphs>246</Paragraphs>
  <Slides>25</Slides>
  <Notes>0</Notes>
  <HiddenSlides>0</HiddenSlides>
  <MMClips>2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25</vt:i4>
      </vt:variant>
    </vt:vector>
  </HeadingPairs>
  <TitlesOfParts>
    <vt:vector size="36" baseType="lpstr">
      <vt:lpstr>Arial</vt:lpstr>
      <vt:lpstr>Arial (Body)</vt:lpstr>
      <vt:lpstr>Calibri</vt:lpstr>
      <vt:lpstr>Calibri Light</vt:lpstr>
      <vt:lpstr>Cambria Math</vt:lpstr>
      <vt:lpstr>Courier New</vt:lpstr>
      <vt:lpstr>Lato</vt:lpstr>
      <vt:lpstr>Symbol</vt:lpstr>
      <vt:lpstr>Times New Roman</vt:lpstr>
      <vt:lpstr>Wingdings</vt:lpstr>
      <vt:lpstr>Chủ đề1</vt:lpstr>
      <vt:lpstr>Bản trình bày PowerPoint</vt:lpstr>
      <vt:lpstr>BÁO CÁO ĐỒ ÁN TỐT NGHIỆP ĐẠI HỌC   Thiết kế Rơ-le số bảo vệ và điều khiển và đóng cắt thông minh hệ thống điện tòa nhà trên nên tảng Internet vạn vật     </vt:lpstr>
      <vt:lpstr>Bản trình bày PowerPoint</vt:lpstr>
      <vt:lpstr>1. Lý do chọn đề tài</vt:lpstr>
      <vt:lpstr>2. Nghiên cứu thiết kế thiết bị Rơ-le số</vt:lpstr>
      <vt:lpstr>2. Nghiên cứu thiết kế thiết bị Rơ-le số</vt:lpstr>
      <vt:lpstr>2. Nghiên cứu thiết kế thiết bị Rơ-le số</vt:lpstr>
      <vt:lpstr>2. Nghiên cứu thiết kế thiết bị Rơ-le số</vt:lpstr>
      <vt:lpstr>2. Nghiên cứu thiết kế thiết bị Rơ-le số</vt:lpstr>
      <vt:lpstr>2. Nghiên cứu thiết kế thiết bị Rơ-le số</vt:lpstr>
      <vt:lpstr>2. Nghiên cứu thiết kế thiết bị Rơ-le số</vt:lpstr>
      <vt:lpstr>2. Nghiên cứu thiết kế thiết bị Rơ-le số</vt:lpstr>
      <vt:lpstr>2. Nghiên cứu thiết kế thiết bị Rơ-le số</vt:lpstr>
      <vt:lpstr>3. Triển khai lắp đặt và thử nghiệm hoạt động của thiết bị</vt:lpstr>
      <vt:lpstr>3. Triển khai lắp đặt và thử nghiệm hoạt động của thiết bị</vt:lpstr>
      <vt:lpstr>3. Triển khai lắp đặt và thử nghiệm hoạt động của thiết bị</vt:lpstr>
      <vt:lpstr>3. Triển khai lắp đặt và thử nghiệm hoạt động của thiết bị</vt:lpstr>
      <vt:lpstr>3. Triển khai lắp đặt và thử nghiệm hoạt động của thiết bị</vt:lpstr>
      <vt:lpstr>3. Triển khai lắp đặt và thử nghiệm hoạt động của thiết bị</vt:lpstr>
      <vt:lpstr>3. Triển khai lắp đặt và thử nghiệm hoạt động của thiết bị</vt:lpstr>
      <vt:lpstr>3. Triển khai lắp đặt và thử nghiệm hoạt động của thiết bị</vt:lpstr>
      <vt:lpstr>3. Triển khai lắp đặt và thử nghiệm hoạt động của thiết bị</vt:lpstr>
      <vt:lpstr>3. Triển khai lắp đặt và thử nghiệm hoạt động của thiết bị</vt:lpstr>
      <vt:lpstr>4. Kết luận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Nguyen Cong Hao 20173837</dc:creator>
  <cp:lastModifiedBy>Nguyen Cong Hao 20173837</cp:lastModifiedBy>
  <cp:revision>17</cp:revision>
  <dcterms:created xsi:type="dcterms:W3CDTF">2022-04-19T08:52:16Z</dcterms:created>
  <dcterms:modified xsi:type="dcterms:W3CDTF">2022-08-15T21:35:55Z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0x010100EF9D3663555DB2438BF74B494BAE89C8</vt:lpwstr>
  </property>
</Properties>
</file>